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map_하나투어_마이투어_울산_위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771900"/>
            <a:ext cx="12192000" cy="308610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4297680"/>
            <a:ext cx="10881360" cy="36576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/>
            <a:r>
              <a:rPr sz="1200" b="1">
                <a:solidFill>
                  <a:srgbClr val="C9A57B"/>
                </a:solidFill>
                <a:latin typeface="Consolas"/>
              </a:rPr>
              <a:t>강산건축디자인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4709160"/>
            <a:ext cx="10881360" cy="10972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/>
            <a:r>
              <a:rPr sz="4000" b="1">
                <a:solidFill>
                  <a:srgbClr val="FFFFFF"/>
                </a:solidFill>
                <a:latin typeface="Pretendard"/>
              </a:rPr>
              <a:t>건물 현황 요약 — 울산 중구 종가17길 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5760720"/>
            <a:ext cx="10881360" cy="5486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/>
            <a:r>
              <a:rPr sz="1600" b="0">
                <a:solidFill>
                  <a:srgbClr val="E5E5E5"/>
                </a:solidFill>
                <a:latin typeface="Pretendard"/>
              </a:rPr>
              <a:t>상가·업무(근린생활/오피스) 건물 현황 자료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6126480"/>
            <a:ext cx="10881360" cy="36576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/>
            <a:r>
              <a:rPr sz="1100" b="0">
                <a:solidFill>
                  <a:srgbClr val="E5E5E5"/>
                </a:solidFill>
                <a:latin typeface="Consolas"/>
              </a:rPr>
              <a:t>울산광역시 중구 종가17길 23 (서동 600)   2026-06-03   강산건축디자인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777240"/>
            <a:ext cx="11274552" cy="9144"/>
          </a:xfrm>
          <a:prstGeom prst="rect">
            <a:avLst/>
          </a:prstGeom>
          <a:solidFill>
            <a:srgbClr val="E2D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1200" y="365760"/>
            <a:ext cx="213055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800">
                <a:solidFill>
                  <a:srgbClr val="A8A39C"/>
                </a:solidFill>
                <a:latin typeface="Arial"/>
              </a:defRPr>
            </a:pPr>
            <a:r>
              <a:t>SYS_CTX // AGENT_DRW_V2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384048"/>
            <a:ext cx="4572000" cy="29260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/>
            <a:r>
              <a:rPr sz="1000" b="1">
                <a:solidFill>
                  <a:srgbClr val="C9A57B"/>
                </a:solidFill>
                <a:latin typeface="Consolas"/>
              </a:rPr>
              <a:t>LOCATION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60120"/>
            <a:ext cx="10515600" cy="7315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/>
            <a:r>
              <a:rPr sz="2600" b="1">
                <a:solidFill>
                  <a:srgbClr val="2B2B2B"/>
                </a:solidFill>
                <a:latin typeface="Pretendard"/>
              </a:rPr>
              <a:t>위치 개요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103120"/>
          <a:ext cx="11274552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276"/>
                <a:gridCol w="5637276"/>
              </a:tblGrid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200" b="1">
                          <a:solidFill>
                            <a:srgbClr val="FFFFFF"/>
                          </a:solidFill>
                          <a:latin typeface="Pretendard"/>
                        </a:rPr>
                        <a:t>항목</a:t>
                      </a:r>
                    </a:p>
                  </a:txBody>
                  <a:tcPr>
                    <a:solidFill>
                      <a:srgbClr val="C9A57B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200" b="1">
                          <a:solidFill>
                            <a:srgbClr val="FFFFFF"/>
                          </a:solidFill>
                          <a:latin typeface="Pretendard"/>
                        </a:rPr>
                        <a:t>내용</a:t>
                      </a:r>
                    </a:p>
                  </a:txBody>
                  <a:tcPr>
                    <a:solidFill>
                      <a:srgbClr val="C9A57B"/>
                    </a:solidFill>
                  </a:tcPr>
                </a:tc>
              </a:tr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l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도로명주소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울산광역시 중구 종가17길 23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</a:tr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l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지번주소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울산광역시 중구 서동 600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l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법정동코드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3111011400 (중구 서동)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</a:tr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l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좌표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위도 35.58075 / 경도 129.33788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l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입지권역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울산혁신도시(우정혁신도시) 생활권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</a:tr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l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현재 이용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하나투어 마이투어 울산 입점 (근생/업무 추정)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l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추정 용도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상가·업무 (근생/오피스)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777240"/>
            <a:ext cx="11274552" cy="9144"/>
          </a:xfrm>
          <a:prstGeom prst="rect">
            <a:avLst/>
          </a:prstGeom>
          <a:solidFill>
            <a:srgbClr val="E2D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1200" y="365760"/>
            <a:ext cx="213055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800">
                <a:solidFill>
                  <a:srgbClr val="A8A39C"/>
                </a:solidFill>
                <a:latin typeface="Arial"/>
              </a:defRPr>
            </a:pPr>
            <a:r>
              <a:t>SYS_CTX // AGENT_DRW_V2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384048"/>
            <a:ext cx="4572000" cy="29260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/>
            <a:r>
              <a:rPr sz="1000" b="1">
                <a:solidFill>
                  <a:srgbClr val="C9A57B"/>
                </a:solidFill>
                <a:latin typeface="Consolas"/>
              </a:rPr>
              <a:t>SITE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60120"/>
            <a:ext cx="10515600" cy="7315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/>
            <a:r>
              <a:rPr sz="2600" b="1">
                <a:solidFill>
                  <a:srgbClr val="2B2B2B"/>
                </a:solidFill>
                <a:latin typeface="Pretendard"/>
              </a:rPr>
              <a:t>입지 분석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103120"/>
            <a:ext cx="6400800" cy="42062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spcAft>
                <a:spcPts val="1000"/>
              </a:spcAft>
            </a:pPr>
            <a:r>
              <a:rPr sz="1500" b="0">
                <a:solidFill>
                  <a:srgbClr val="2B2B2B"/>
                </a:solidFill>
                <a:latin typeface="Pretendard"/>
              </a:rPr>
              <a:t>·  울산혁신도시 업무·상업 가로변 입지 — 공공기관 이전 배후 수요 형성</a:t>
            </a:r>
          </a:p>
          <a:p>
            <a:pPr algn="l">
              <a:spcAft>
                <a:spcPts val="1000"/>
              </a:spcAft>
            </a:pPr>
            <a:r>
              <a:rPr sz="1500" b="0">
                <a:solidFill>
                  <a:srgbClr val="2B2B2B"/>
                </a:solidFill>
                <a:latin typeface="Pretendard"/>
              </a:rPr>
              <a:t>·  종가길 일대 혁신도시 중심 가로, 보행·차량 접근성 양호</a:t>
            </a:r>
          </a:p>
          <a:p>
            <a:pPr algn="l">
              <a:spcAft>
                <a:spcPts val="1000"/>
              </a:spcAft>
            </a:pPr>
            <a:r>
              <a:rPr sz="1500" b="0">
                <a:solidFill>
                  <a:srgbClr val="2B2B2B"/>
                </a:solidFill>
                <a:latin typeface="Pretendard"/>
              </a:rPr>
              <a:t>·  상가·업무 건물로 1층 리테일(카페·F&amp;B·서비스) + 상층 업무 구성에 적합</a:t>
            </a:r>
          </a:p>
        </p:txBody>
      </p:sp>
      <p:pic>
        <p:nvPicPr>
          <p:cNvPr id="6" name="Picture 5" descr="map_하나투어_마이투어_울산_지도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0" y="2103120"/>
            <a:ext cx="4480560" cy="4023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777240"/>
            <a:ext cx="11274552" cy="9144"/>
          </a:xfrm>
          <a:prstGeom prst="rect">
            <a:avLst/>
          </a:prstGeom>
          <a:solidFill>
            <a:srgbClr val="E2D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1200" y="365760"/>
            <a:ext cx="213055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800">
                <a:solidFill>
                  <a:srgbClr val="A8A39C"/>
                </a:solidFill>
                <a:latin typeface="Arial"/>
              </a:defRPr>
            </a:pPr>
            <a:r>
              <a:t>SYS_CTX // AGENT_DRW_V2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384048"/>
            <a:ext cx="4572000" cy="29260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/>
            <a:r>
              <a:rPr sz="1000" b="1">
                <a:solidFill>
                  <a:srgbClr val="C9A57B"/>
                </a:solidFill>
                <a:latin typeface="Consolas"/>
              </a:rPr>
              <a:t>BUILDING REGISTER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60120"/>
            <a:ext cx="10515600" cy="7315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/>
            <a:r>
              <a:rPr sz="2600" b="1">
                <a:solidFill>
                  <a:srgbClr val="2B2B2B"/>
                </a:solidFill>
                <a:latin typeface="Pretendard"/>
              </a:rPr>
              <a:t>건축물대장 제원 (조회 지연 — 복구 시 보완)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103120"/>
          <a:ext cx="11274552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184"/>
                <a:gridCol w="3758184"/>
                <a:gridCol w="3758184"/>
              </a:tblGrid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200" b="1">
                          <a:solidFill>
                            <a:srgbClr val="FFFFFF"/>
                          </a:solidFill>
                          <a:latin typeface="Pretendard"/>
                        </a:rPr>
                        <a:t>항목</a:t>
                      </a:r>
                    </a:p>
                  </a:txBody>
                  <a:tcPr>
                    <a:solidFill>
                      <a:srgbClr val="C9A57B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200" b="1">
                          <a:solidFill>
                            <a:srgbClr val="FFFFFF"/>
                          </a:solidFill>
                          <a:latin typeface="Pretendard"/>
                        </a:rPr>
                        <a:t>값</a:t>
                      </a:r>
                    </a:p>
                  </a:txBody>
                  <a:tcPr>
                    <a:solidFill>
                      <a:srgbClr val="C9A57B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200" b="1">
                          <a:solidFill>
                            <a:srgbClr val="FFFFFF"/>
                          </a:solidFill>
                          <a:latin typeface="Pretendard"/>
                        </a:rPr>
                        <a:t>출처</a:t>
                      </a:r>
                    </a:p>
                  </a:txBody>
                  <a:tcPr>
                    <a:solidFill>
                      <a:srgbClr val="C9A57B"/>
                    </a:solidFill>
                  </a:tcPr>
                </a:tc>
              </a:tr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l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대지면적(㎡)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보완 예정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총괄표제부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</a:tr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l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건축면적(㎡)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보완 예정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표제부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l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연면적(㎡)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보완 예정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총괄표제부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</a:tr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l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건폐율 / 용적률(%)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보완 예정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총괄표제부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l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지상/지하 층수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보완 예정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표제부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</a:tr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l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주구조 / 주용도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보완 예정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표제부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l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사용승인일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보완 예정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  <a:tc>
                  <a:txBody>
                    <a:bodyPr wrap="square" lIns="45720" rIns="45720">
                      <a:noAutofit/>
                    </a:bodyPr>
                    <a:lstStyle/>
                    <a:p>
                      <a:pPr algn="ctr"/>
                      <a:r>
                        <a:rPr sz="1100">
                          <a:solidFill>
                            <a:srgbClr val="2B2B2B"/>
                          </a:solidFill>
                          <a:latin typeface="Pretendard"/>
                        </a:rPr>
                        <a:t>표제부</a:t>
                      </a:r>
                    </a:p>
                  </a:txBody>
                  <a:tcPr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777240"/>
            <a:ext cx="11274552" cy="9144"/>
          </a:xfrm>
          <a:prstGeom prst="rect">
            <a:avLst/>
          </a:prstGeom>
          <a:solidFill>
            <a:srgbClr val="E2D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601200" y="365760"/>
            <a:ext cx="213055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800">
                <a:solidFill>
                  <a:srgbClr val="A8A39C"/>
                </a:solidFill>
                <a:latin typeface="Arial"/>
              </a:defRPr>
            </a:pPr>
            <a:r>
              <a:t>SYS_CTX // AGENT_DRW_V2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384048"/>
            <a:ext cx="4572000" cy="29260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/>
            <a:r>
              <a:rPr sz="1000" b="1">
                <a:solidFill>
                  <a:srgbClr val="C9A57B"/>
                </a:solidFill>
                <a:latin typeface="Consolas"/>
              </a:rPr>
              <a:t>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60120"/>
            <a:ext cx="10515600" cy="7315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/>
            <a:r>
              <a:rPr sz="2600" b="1">
                <a:solidFill>
                  <a:srgbClr val="2B2B2B"/>
                </a:solidFill>
                <a:latin typeface="Pretendard"/>
              </a:rPr>
              <a:t>활용 시사점 · 후속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103120"/>
            <a:ext cx="6400800" cy="42062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spcAft>
                <a:spcPts val="1000"/>
              </a:spcAft>
            </a:pPr>
            <a:r>
              <a:rPr sz="1500" b="0">
                <a:solidFill>
                  <a:srgbClr val="2B2B2B"/>
                </a:solidFill>
                <a:latin typeface="Pretendard"/>
              </a:rPr>
              <a:t>·  건축물대장 제원(연면적·층수·용도) 확정 후 층별 임대 구성·리모델링 범위 산정</a:t>
            </a:r>
          </a:p>
          <a:p>
            <a:pPr algn="l">
              <a:spcAft>
                <a:spcPts val="1000"/>
              </a:spcAft>
            </a:pPr>
            <a:r>
              <a:rPr sz="1500" b="0">
                <a:solidFill>
                  <a:srgbClr val="2B2B2B"/>
                </a:solidFill>
                <a:latin typeface="Pretendard"/>
              </a:rPr>
              <a:t>·  평면도(도면) 제공 시 층별 활용안 추가 분석</a:t>
            </a:r>
          </a:p>
          <a:p>
            <a:pPr algn="l">
              <a:spcAft>
                <a:spcPts val="1000"/>
              </a:spcAft>
            </a:pPr>
            <a:r>
              <a:rPr sz="1500" b="0">
                <a:solidFill>
                  <a:srgbClr val="2B2B2B"/>
                </a:solidFill>
                <a:latin typeface="Pretendard"/>
              </a:rPr>
              <a:t>·  리모델링·활용 제안 또는 투자·사업성 제안으로 확장 시 견적·ROI 연계 가능</a:t>
            </a:r>
          </a:p>
          <a:p>
            <a:pPr algn="l">
              <a:spcAft>
                <a:spcPts val="1000"/>
              </a:spcAft>
            </a:pPr>
            <a:r>
              <a:rPr sz="1300" b="0">
                <a:solidFill>
                  <a:srgbClr val="2B2B2B"/>
                </a:solidFill>
                <a:latin typeface="Pretendard"/>
              </a:rPr>
              <a:t>·  ※ 제원 미확정은 국토부 건축HUB API 일시 지연 때문 — 복구 시 자동 보완(약 20분 뒤 재시도 예약됨)</a:t>
            </a:r>
          </a:p>
        </p:txBody>
      </p:sp>
      <p:pic>
        <p:nvPicPr>
          <p:cNvPr id="6" name="Picture 5" descr="map_하나투어_마이투어_울산_위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0" y="2103120"/>
            <a:ext cx="4480560" cy="4023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777240"/>
            <a:ext cx="11274552" cy="9144"/>
          </a:xfrm>
          <a:prstGeom prst="rect">
            <a:avLst/>
          </a:prstGeom>
          <a:solidFill>
            <a:srgbClr val="E2D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1200" y="365760"/>
            <a:ext cx="213055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800">
                <a:solidFill>
                  <a:srgbClr val="A8A39C"/>
                </a:solidFill>
                <a:latin typeface="Arial"/>
              </a:defRPr>
            </a:pPr>
            <a:r>
              <a:t>SYS_CTX // AGENT_DRW_V2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31520" y="2468880"/>
            <a:ext cx="10698480" cy="9144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/>
            <a:r>
              <a:rPr sz="4200" b="1">
                <a:solidFill>
                  <a:srgbClr val="FFFFFF"/>
                </a:solidFill>
                <a:latin typeface="Pretendard"/>
              </a:rPr>
              <a:t>강산건축디자인</a:t>
            </a:r>
          </a:p>
        </p:txBody>
      </p:sp>
      <p:sp>
        <p:nvSpPr>
          <p:cNvPr id="4" name="Rectangle 3"/>
          <p:cNvSpPr/>
          <p:nvPr/>
        </p:nvSpPr>
        <p:spPr>
          <a:xfrm>
            <a:off x="749808" y="3474720"/>
            <a:ext cx="2560320" cy="27432"/>
          </a:xfrm>
          <a:prstGeom prst="rect">
            <a:avLst/>
          </a:prstGeom>
          <a:solidFill>
            <a:srgbClr val="C9A5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3749039"/>
            <a:ext cx="10698480" cy="5486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/>
            <a:r>
              <a:rPr sz="1600" b="0">
                <a:solidFill>
                  <a:srgbClr val="CCCCCC"/>
                </a:solidFill>
                <a:latin typeface="Pretendard"/>
              </a:rPr>
              <a:t>공간의 가치를 설계합니다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5120640"/>
            <a:ext cx="10698480" cy="5486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r>
              <a:rPr sz="1100" b="1">
                <a:solidFill>
                  <a:srgbClr val="C9A57B"/>
                </a:solidFill>
                <a:latin typeface="Consolas"/>
              </a:rPr>
              <a:t>상담 </a:t>
            </a:r>
            <a:r>
              <a:rPr sz="1100">
                <a:solidFill>
                  <a:srgbClr val="CCCCCC"/>
                </a:solidFill>
                <a:latin typeface="Pretendard"/>
              </a:rPr>
              <a:t>건물 현황 · 리모델링 · 사업성    </a:t>
            </a:r>
            <a:r>
              <a:rPr sz="1100" b="1">
                <a:solidFill>
                  <a:srgbClr val="C9A57B"/>
                </a:solidFill>
                <a:latin typeface="Consolas"/>
              </a:rPr>
              <a:t>스튜디오 </a:t>
            </a:r>
            <a:r>
              <a:rPr sz="1100">
                <a:solidFill>
                  <a:srgbClr val="CCCCCC"/>
                </a:solidFill>
                <a:latin typeface="Pretendard"/>
              </a:rPr>
              <a:t>강산건축디자인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777240"/>
            <a:ext cx="11274552" cy="9144"/>
          </a:xfrm>
          <a:prstGeom prst="rect">
            <a:avLst/>
          </a:prstGeom>
          <a:solidFill>
            <a:srgbClr val="E2D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1200" y="365760"/>
            <a:ext cx="213055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800">
                <a:solidFill>
                  <a:srgbClr val="A8A39C"/>
                </a:solidFill>
                <a:latin typeface="Arial"/>
              </a:defRPr>
            </a:pPr>
            <a:r>
              <a:t>SYS_CTX // AGENT_DRW_V2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