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50000"/>
          </a:xfrm>
          <a:prstGeom prst="rect">
            <a:avLst/>
          </a:prstGeom>
          <a:solidFill>
            <a:srgbClr val="2A27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Noto Sans KR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Noto Sans KR"/>
              </a:rPr>
              <a:t>건설업 · 실내인테리어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/>
            <a:r>
              <a:rPr sz="1800" b="1">
                <a:solidFill>
                  <a:srgbClr val="9C7A4E"/>
                </a:solidFill>
                <a:latin typeface="Noto Sans KR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Noto Sans KR"/>
              </a:rPr>
              <a:t>2026.06.01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60000" y="1350000"/>
            <a:ext cx="150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15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600" b="1">
                <a:solidFill>
                  <a:srgbClr val="2A2724"/>
                </a:solidFill>
                <a:latin typeface="Noto Sans KR"/>
              </a:rPr>
              <a:t>고객</a:t>
            </a:r>
          </a:p>
          <a:p>
            <a:r>
              <a:rPr sz="1200" b="0">
                <a:solidFill>
                  <a:srgbClr val="7A736A"/>
                </a:solidFill>
                <a:latin typeface="Noto Sans KR"/>
              </a:rPr>
              <a:t>아파트 인테리어 리모델링 (30평)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0000" y="2700000"/>
            <a:ext cx="1690000" cy="36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0000" y="2700000"/>
            <a:ext cx="169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9C7A4E"/>
                </a:solidFill>
                <a:latin typeface="Noto Sans KR"/>
              </a:rPr>
              <a:t>COST BREAKDOWN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철거공사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50000" y="3240000"/>
            <a:ext cx="35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3,500,000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도배공사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50000" y="3600000"/>
            <a:ext cx="135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1,350,000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바닥공사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50000" y="3960000"/>
            <a:ext cx="4025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4,025,000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욕실공사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450000" y="4320000"/>
            <a:ext cx="50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5,000,000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주방공사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450000" y="4680000"/>
            <a:ext cx="371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3,710,000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조명·전기공사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450000" y="5040000"/>
            <a:ext cx="385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3,850,000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창호필름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450000" y="5400000"/>
            <a:ext cx="64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640,000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sz="1100" b="0">
                <a:solidFill>
                  <a:srgbClr val="2A2724"/>
                </a:solidFill>
                <a:latin typeface="Noto Sans KR"/>
              </a:rPr>
              <a:t>가구·수납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450000" y="5760000"/>
            <a:ext cx="4100000" cy="230000"/>
          </a:xfrm>
          <a:prstGeom prst="roundRect">
            <a:avLst/>
          </a:prstGeom>
          <a:solidFill>
            <a:srgbClr val="9C7A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r"/>
            <a:r>
              <a:rPr sz="1100" b="1">
                <a:solidFill>
                  <a:srgbClr val="2A2724"/>
                </a:solidFill>
                <a:latin typeface="Noto Sans KR"/>
              </a:rPr>
              <a:t>4,100,000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2EC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공급가액  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27,075,000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000" b="0">
                <a:solidFill>
                  <a:srgbClr val="7A736A"/>
                </a:solidFill>
                <a:latin typeface="Noto Sans KR"/>
              </a:rPr>
              <a:t>관리비·잡비(15%)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/>
            <a:r>
              <a:rPr sz="1000" b="0">
                <a:solidFill>
                  <a:srgbClr val="2A2724"/>
                </a:solidFill>
                <a:latin typeface="Noto Sans KR"/>
              </a:rPr>
              <a:t>4,061,250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200" b="1">
                <a:solidFill>
                  <a:srgbClr val="2A2724"/>
                </a:solidFill>
                <a:latin typeface="Noto Sans KR"/>
              </a:rPr>
              <a:t>합계 (VAT별도)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r"/>
            <a:r>
              <a:rPr sz="1500" b="1">
                <a:solidFill>
                  <a:srgbClr val="9C7A4E"/>
                </a:solidFill>
                <a:latin typeface="Noto Sans KR"/>
              </a:rPr>
              <a:t>₩31,136,250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4DC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800" b="0">
                <a:solidFill>
                  <a:srgbClr val="7A736A"/>
                </a:solidFill>
                <a:latin typeface="Noto Sans KR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7A736A"/>
                </a:solidFill>
                <a:latin typeface="Noto Sans KR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