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237744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1">
                <a:solidFill>
                  <a:srgbClr val="4A5568"/>
                </a:solidFill>
                <a:latin typeface="Consolas"/>
              </a:rPr>
              <a:t>OFFICE INTERIOR PROPOSAL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788920"/>
            <a:ext cx="10881360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000" b="1">
                <a:solidFill>
                  <a:srgbClr val="1A1A1A"/>
                </a:solidFill>
                <a:latin typeface="Pretendard"/>
              </a:rPr>
              <a:t>모던 클린 오피스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840480"/>
            <a:ext cx="108813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64748B"/>
                </a:solidFill>
                <a:latin typeface="Pretendard"/>
              </a:rPr>
              <a:t>6~15인 중소형 사무실 인테리어 제안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126480"/>
            <a:ext cx="10881360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100" b="0">
                <a:solidFill>
                  <a:srgbClr val="64748B"/>
                </a:solidFill>
                <a:latin typeface="Consolas"/>
              </a:rPr>
              <a:t>사무실 고객   2026. 06   Interior Design Studio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4A5568"/>
                </a:solidFill>
                <a:latin typeface="Consolas"/>
              </a:rPr>
              <a:t>SITE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1A1A1A"/>
                </a:solidFill>
                <a:latin typeface="Pretendard"/>
              </a:rPr>
              <a:t>현장 분석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286000"/>
            <a:ext cx="2612898" cy="1828800"/>
          </a:xfrm>
          <a:prstGeom prst="round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606040"/>
            <a:ext cx="2612898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4A5568"/>
                </a:solidFill>
                <a:latin typeface="Pretendard"/>
              </a:rPr>
              <a:t>35평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474720"/>
            <a:ext cx="2612898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Pretendard"/>
              </a:rPr>
              <a:t>전용 면적 (약 115㎡)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344418" y="2286000"/>
            <a:ext cx="2612898" cy="1828800"/>
          </a:xfrm>
          <a:prstGeom prst="round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344418" y="2606040"/>
            <a:ext cx="2612898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4A5568"/>
                </a:solidFill>
                <a:latin typeface="Pretendard"/>
              </a:rPr>
              <a:t>2면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44418" y="3474720"/>
            <a:ext cx="2612898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Pretendard"/>
              </a:rPr>
              <a:t>커튼월 채광면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31636" y="2286000"/>
            <a:ext cx="2612898" cy="1828800"/>
          </a:xfrm>
          <a:prstGeom prst="round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31636" y="2606040"/>
            <a:ext cx="2612898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4A5568"/>
                </a:solidFill>
                <a:latin typeface="Pretendard"/>
              </a:rPr>
              <a:t>무주구조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31636" y="3474720"/>
            <a:ext cx="2612898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Pretendard"/>
              </a:rPr>
              <a:t>자유로운 공간 계획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18854" y="2286000"/>
            <a:ext cx="2612898" cy="1828800"/>
          </a:xfrm>
          <a:prstGeom prst="round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18854" y="2606040"/>
            <a:ext cx="2612898" cy="8229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3200" b="1">
                <a:solidFill>
                  <a:srgbClr val="4A5568"/>
                </a:solidFill>
                <a:latin typeface="Pretendard"/>
              </a:rPr>
              <a:t>공실상태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18854" y="3474720"/>
            <a:ext cx="2612898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Pretendard"/>
              </a:rPr>
              <a:t>입주 전 최적 시공 조건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48056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800" b="1">
                <a:solidFill>
                  <a:srgbClr val="1A1A1A"/>
                </a:solidFill>
                <a:latin typeface="Pretendard"/>
              </a:rPr>
              <a:t>“자연채광이 풍부한 커튼월 2면 무주 구조, 자유로운 공간 계획이 가능한 최적의 오피스 환경입니다.”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4A5568"/>
                </a:solidFill>
                <a:latin typeface="Consolas"/>
              </a:rPr>
              <a:t>SPACE PLANNING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1A1A1A"/>
                </a:solidFill>
                <a:latin typeface="Pretendard"/>
              </a:rPr>
              <a:t>공간 구획 (조닝)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03120"/>
            <a:ext cx="10789920" cy="42062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오픈 오피스 58㎡ (50%) — 12~14인 수용, 커튼월 전면 배치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회의실 14㎡ (12%) — 유리 파티션, 6~8인 화상회의 대응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대표실 12㎡ (10%) — 코너 2면 채광 활용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휴게·탕비 12㎡ (10%) — 아일랜드 카운터 + 4~6인 라운지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리셉션·복도 등 기타 21㎡ (18%)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4A5568"/>
                </a:solidFill>
                <a:latin typeface="Consolas"/>
              </a:rPr>
              <a:t>CIRCULATION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1A1A1A"/>
                </a:solidFill>
                <a:latin typeface="Pretendard"/>
              </a:rPr>
              <a:t>동선 계획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03120"/>
            <a:ext cx="10789920" cy="42062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공적 영역 우선 배치: 출입구 → 리셉션 → 회의실·대표실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직원 전용 영역: 오픈 오피스 → 휴게·탕비 (내부 끝단)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외부 방문객 동선과 업무 영역 완전 분리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주통로 유효폭 1,200mm 이상 — 소방 피난 기준 준수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유리 파티션 천장고까지 (Full-Height, 약 2,700mm)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4A5568"/>
                </a:solidFill>
                <a:latin typeface="Consolas"/>
              </a:rPr>
              <a:t>DESIGN CONCEPT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1A1A1A"/>
                </a:solidFill>
                <a:latin typeface="Pretendard"/>
              </a:rPr>
              <a:t>디자인 컨셉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11274552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3000" b="1">
                <a:solidFill>
                  <a:srgbClr val="4A5568"/>
                </a:solidFill>
                <a:latin typeface="Pretendard"/>
              </a:rPr>
              <a:t>밝고 정돈된, 일하기 좋은 모던 오피스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2743200"/>
            <a:ext cx="3575304" cy="2560320"/>
          </a:xfrm>
          <a:prstGeom prst="round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29260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4A5568"/>
                </a:solidFill>
                <a:latin typeface="Consolas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3520440"/>
            <a:ext cx="3300984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1A1A1A"/>
                </a:solidFill>
                <a:latin typeface="Pretendard"/>
              </a:rPr>
              <a:t>Light &amp; Open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4069080"/>
            <a:ext cx="3300984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Pretendard"/>
              </a:rPr>
              <a:t>커튼월 자연채광을 극대화한 밝고 개방적인 업무 환경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06824" y="2743200"/>
            <a:ext cx="3575304" cy="2560320"/>
          </a:xfrm>
          <a:prstGeom prst="round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43984" y="29260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4A5568"/>
                </a:solidFill>
                <a:latin typeface="Consolas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43984" y="3520440"/>
            <a:ext cx="3300984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1A1A1A"/>
                </a:solidFill>
                <a:latin typeface="Pretendard"/>
              </a:rPr>
              <a:t>Clean Lines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43984" y="4069080"/>
            <a:ext cx="3300984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Pretendard"/>
              </a:rPr>
              <a:t>슬림 블랙 프레임과 라인 LED로 완성하는 정제된 직선의 리듬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56448" y="2743200"/>
            <a:ext cx="3575304" cy="2560320"/>
          </a:xfrm>
          <a:prstGeom prst="roundRect">
            <a:avLst/>
          </a:prstGeom>
          <a:solidFill>
            <a:srgbClr val="F8FAF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93608" y="2926080"/>
            <a:ext cx="82296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200" b="1">
                <a:solidFill>
                  <a:srgbClr val="4A5568"/>
                </a:solidFill>
                <a:latin typeface="Consolas"/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93608" y="3520440"/>
            <a:ext cx="3300984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1">
                <a:solidFill>
                  <a:srgbClr val="1A1A1A"/>
                </a:solidFill>
                <a:latin typeface="Pretendard"/>
              </a:rPr>
              <a:t>Warm Minimal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93608" y="4069080"/>
            <a:ext cx="3300984" cy="109728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Pretendard"/>
              </a:rPr>
              <a:t>라이트 오크 액센트로 무채색 공간에 따뜻함을 더한 밸런스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4A5568"/>
                </a:solidFill>
                <a:latin typeface="Consolas"/>
              </a:rPr>
              <a:t>COLOR PALETTE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1A1A1A"/>
                </a:solidFill>
                <a:latin typeface="Pretendard"/>
              </a:rPr>
              <a:t>컬러 팔레트 — 60·30·10 전략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2377440"/>
            <a:ext cx="2647188" cy="2194560"/>
          </a:xfrm>
          <a:prstGeom prst="roundRect">
            <a:avLst/>
          </a:prstGeom>
          <a:solidFill>
            <a:srgbClr val="F5F3E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4709160"/>
            <a:ext cx="2647188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1">
                <a:solidFill>
                  <a:srgbClr val="1A1A1A"/>
                </a:solidFill>
                <a:latin typeface="Pretendard"/>
              </a:rPr>
              <a:t>웜 화이트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093208"/>
            <a:ext cx="2647188" cy="3200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Consolas"/>
              </a:rPr>
              <a:t>#F5F3EF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440680"/>
            <a:ext cx="2647188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Pretendard"/>
              </a:rPr>
              <a:t>베이스 60% — 벽·천장·블라인드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32988" y="2377440"/>
            <a:ext cx="2647188" cy="2194560"/>
          </a:xfrm>
          <a:prstGeom prst="roundRect">
            <a:avLst/>
          </a:prstGeom>
          <a:solidFill>
            <a:srgbClr val="BEBEBE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332988" y="4709160"/>
            <a:ext cx="2647188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1">
                <a:solidFill>
                  <a:srgbClr val="1A1A1A"/>
                </a:solidFill>
                <a:latin typeface="Pretendard"/>
              </a:rPr>
              <a:t>소프트 그레이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32988" y="5093208"/>
            <a:ext cx="2647188" cy="3200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Consolas"/>
              </a:rPr>
              <a:t>#BEBEBE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32988" y="5440680"/>
            <a:ext cx="2647188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Pretendard"/>
              </a:rPr>
              <a:t>메인 30% — 파티션·의자·수납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08776" y="2377440"/>
            <a:ext cx="2647188" cy="2194560"/>
          </a:xfrm>
          <a:prstGeom prst="roundRect">
            <a:avLst/>
          </a:prstGeom>
          <a:solidFill>
            <a:srgbClr val="2C2C2C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08776" y="4709160"/>
            <a:ext cx="2647188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1">
                <a:solidFill>
                  <a:srgbClr val="1A1A1A"/>
                </a:solidFill>
                <a:latin typeface="Pretendard"/>
              </a:rPr>
              <a:t>딥 차콜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08776" y="5093208"/>
            <a:ext cx="2647188" cy="3200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Consolas"/>
              </a:rPr>
              <a:t>#2C2C2C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08776" y="5440680"/>
            <a:ext cx="2647188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Pretendard"/>
              </a:rPr>
              <a:t>포인트 10% — 프레임·조명·로고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84564" y="2377440"/>
            <a:ext cx="2647188" cy="2194560"/>
          </a:xfrm>
          <a:prstGeom prst="roundRect">
            <a:avLst/>
          </a:prstGeom>
          <a:solidFill>
            <a:srgbClr val="C9A57B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084564" y="4709160"/>
            <a:ext cx="2647188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300" b="1">
                <a:solidFill>
                  <a:srgbClr val="1A1A1A"/>
                </a:solidFill>
                <a:latin typeface="Pretendard"/>
              </a:rPr>
              <a:t>라이트 오크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084564" y="5093208"/>
            <a:ext cx="2647188" cy="3200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Consolas"/>
              </a:rPr>
              <a:t>#C9A57B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84564" y="5440680"/>
            <a:ext cx="2647188" cy="36576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ctr"/>
            <a:r>
              <a:rPr sz="1000" b="0">
                <a:solidFill>
                  <a:srgbClr val="64748B"/>
                </a:solidFill>
                <a:latin typeface="Pretendard"/>
              </a:rPr>
              <a:t>우드 액센트 — 회의 테이블·라운지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4A5568"/>
                </a:solidFill>
                <a:latin typeface="Consolas"/>
              </a:rPr>
              <a:t>FINISH &amp; LIGHTING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1A1A1A"/>
                </a:solidFill>
                <a:latin typeface="Pretendard"/>
              </a:rPr>
              <a:t>마감재 &amp; 조명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03120"/>
            <a:ext cx="10789920" cy="42062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파티션: 슬림 블랙 프레임 강화유리 12mm — 모던 오피스 시그니처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천장 조명: 라인 LED 매입형 4000K / 회의실 간접 코브 3500K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전동 블라인드: 시스루 롤스크린, 웜화이트 — 채광 조절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책상: 웜화이트 MFC 상판 + 무광 블랙 스틸 프레임</a:t>
            </a:r>
          </a:p>
          <a:p>
            <a:pPr algn="l">
              <a:spcAft>
                <a:spcPts val="1000"/>
              </a:spcAft>
            </a:pPr>
            <a:r>
              <a:rPr sz="1500" b="0">
                <a:solidFill>
                  <a:srgbClr val="1A1A1A"/>
                </a:solidFill>
                <a:latin typeface="Pretendard"/>
              </a:rPr>
              <a:t>·  포인트: 로고월 입체 메탈 로고 + 트랙 스포트라이트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84048"/>
            <a:ext cx="4572000" cy="292608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000" b="1">
                <a:solidFill>
                  <a:srgbClr val="4A5568"/>
                </a:solidFill>
                <a:latin typeface="Consolas"/>
              </a:rPr>
              <a:t>COST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960120"/>
            <a:ext cx="10515600" cy="73152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2600" b="1">
                <a:solidFill>
                  <a:srgbClr val="1A1A1A"/>
                </a:solidFill>
                <a:latin typeface="Pretendard"/>
              </a:rPr>
              <a:t>견적 요약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194560"/>
          <a:ext cx="11274552" cy="3913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8184"/>
                <a:gridCol w="3758184"/>
                <a:gridCol w="3758184"/>
              </a:tblGrid>
              <a:tr h="43484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공정</a:t>
                      </a:r>
                    </a:p>
                  </a:txBody>
                  <a:tcPr>
                    <a:solidFill>
                      <a:srgbClr val="4A5568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주요 내용</a:t>
                      </a:r>
                    </a:p>
                  </a:txBody>
                  <a:tcPr>
                    <a:solidFill>
                      <a:srgbClr val="4A5568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Pretendard"/>
                        </a:rPr>
                        <a:t>추정 금액</a:t>
                      </a:r>
                    </a:p>
                  </a:txBody>
                  <a:tcPr>
                    <a:solidFill>
                      <a:srgbClr val="4A5568"/>
                    </a:solidFill>
                  </a:tcPr>
                </a:tc>
              </a:tr>
              <a:tr h="43484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파티션·벽체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강화유리 파티션 15m + 도장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약 810만 원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3484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천장·조명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텍스 교체 + LED 다운라이트·레일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약 233만 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484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전기·콘센트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분전반 증설 + 배선 증설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약 430만 원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3484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전동 블라인드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커튼월 전면 롤스크린 75㎡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약 488만 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484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도어·마감·기타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강화유리 도어 2개 + 청소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약 340만 원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3484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소계 (공급가액)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약 2,826만 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34847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관리비 15%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약 424만 원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34855"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l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합계 (VAT 별도)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 lIns="45720" rIns="45720">
                      <a:noAutofit/>
                    </a:bodyPr>
                    <a:lstStyle/>
                    <a:p>
                      <a:pPr algn="ctr"/>
                      <a:r>
                        <a:rPr sz="1100">
                          <a:solidFill>
                            <a:srgbClr val="1A1A1A"/>
                          </a:solidFill>
                          <a:latin typeface="Pretendard"/>
                        </a:rPr>
                        <a:t>약 3,250만 원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A1A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468880"/>
            <a:ext cx="10698480" cy="9144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4200" b="1">
                <a:solidFill>
                  <a:srgbClr val="FFFFFF"/>
                </a:solidFill>
                <a:latin typeface="Pretendard"/>
              </a:rPr>
              <a:t>다음 단계</a:t>
            </a:r>
          </a:p>
        </p:txBody>
      </p:sp>
      <p:sp>
        <p:nvSpPr>
          <p:cNvPr id="4" name="Rectangle 3"/>
          <p:cNvSpPr/>
          <p:nvPr/>
        </p:nvSpPr>
        <p:spPr>
          <a:xfrm>
            <a:off x="749808" y="3474720"/>
            <a:ext cx="2560320" cy="27432"/>
          </a:xfrm>
          <a:prstGeom prst="rect">
            <a:avLst/>
          </a:prstGeom>
          <a:solidFill>
            <a:srgbClr val="4A55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600" b="0">
                <a:solidFill>
                  <a:srgbClr val="CCCCCC"/>
                </a:solidFill>
                <a:latin typeface="Pretendard"/>
              </a:rPr>
              <a:t>실측 → 협의 → 견적 확정 → 착공 (약 3~4주 예상)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45720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Pretendard"/>
              </a:rPr>
              <a:t>실측 및 건물 기준층 도면 확인 / 소방·전기 사전 협의 및 허가 준비 / 자재 샘플 선정 및 최종 견적 확정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45720" rIns="45720">
            <a:noAutofit/>
          </a:bodyPr>
          <a:lstStyle/>
          <a:p>
            <a:r>
              <a:rPr sz="1100" b="1">
                <a:solidFill>
                  <a:srgbClr val="4A5568"/>
                </a:solidFill>
                <a:latin typeface="Consolas"/>
              </a:rPr>
              <a:t>MSG </a:t>
            </a:r>
            <a:r>
              <a:rPr sz="1100">
                <a:solidFill>
                  <a:srgbClr val="CCCCCC"/>
                </a:solidFill>
                <a:latin typeface="Pretendard"/>
              </a:rPr>
              <a:t>함께 만들어갈 공간을 기대합니다.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777240"/>
            <a:ext cx="11274552" cy="9144"/>
          </a:xfrm>
          <a:prstGeom prst="rect">
            <a:avLst/>
          </a:prstGeom>
          <a:solidFill>
            <a:srgbClr val="CBD5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601200" y="365760"/>
            <a:ext cx="2130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>
                <a:solidFill>
                  <a:srgbClr val="64748B"/>
                </a:solidFill>
                <a:latin typeface="Arial"/>
              </a:defRPr>
            </a:pPr>
            <a:r>
              <a:t>SYS_CTX // AGENT_DRW_V2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