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</p:sldIdLst>
  <p:sldSz cx="12192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5F3E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640080" y="2377440"/>
            <a:ext cx="10881360" cy="365760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l"/>
            <a:r>
              <a:rPr sz="1200" b="1">
                <a:solidFill>
                  <a:srgbClr val="C9A57B"/>
                </a:solidFill>
                <a:latin typeface="Consolas"/>
              </a:rPr>
              <a:t>QUOTATION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2788920"/>
            <a:ext cx="10881360" cy="1097280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l"/>
            <a:r>
              <a:rPr sz="4000" b="1">
                <a:solidFill>
                  <a:srgbClr val="2B2B2B"/>
                </a:solidFill>
                <a:latin typeface="Pretendard"/>
              </a:rPr>
              <a:t>빈티지 베이커리 카페 인테리어 견적 요약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3840480"/>
            <a:ext cx="10881360" cy="548640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l"/>
            <a:r>
              <a:rPr sz="1600" b="0">
                <a:solidFill>
                  <a:srgbClr val="A8A39C"/>
                </a:solidFill>
                <a:latin typeface="Pretendard"/>
              </a:rPr>
              <a:t>카페 고객 · 빈티지·레트로 디저트 베이커리 카페 전체 인테리어 (40평 기준, 추정)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" y="6126480"/>
            <a:ext cx="10881360" cy="365760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l"/>
            <a:r>
              <a:rPr sz="1100" b="0">
                <a:solidFill>
                  <a:srgbClr val="A8A39C"/>
                </a:solidFill>
                <a:latin typeface="Consolas"/>
              </a:rPr>
              <a:t>카페 고객   2026.06.01   강산건축디자인</a:t>
            </a:r>
          </a:p>
        </p:txBody>
      </p:sp>
      <p:sp>
        <p:nvSpPr>
          <p:cNvPr id="7" name="Rectangle 6"/>
          <p:cNvSpPr/>
          <p:nvPr/>
        </p:nvSpPr>
        <p:spPr>
          <a:xfrm>
            <a:off x="457200" y="777240"/>
            <a:ext cx="11274552" cy="9144"/>
          </a:xfrm>
          <a:prstGeom prst="rect">
            <a:avLst/>
          </a:prstGeom>
          <a:solidFill>
            <a:srgbClr val="E2DED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9601200" y="365760"/>
            <a:ext cx="2130552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800">
                <a:solidFill>
                  <a:srgbClr val="A8A39C"/>
                </a:solidFill>
                <a:latin typeface="Arial"/>
              </a:defRPr>
            </a:pPr>
            <a:r>
              <a:t>SYS_CTX // AGENT_DRW_V2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5F3E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384048"/>
            <a:ext cx="4572000" cy="292608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l"/>
            <a:r>
              <a:rPr sz="1000" b="1">
                <a:solidFill>
                  <a:srgbClr val="C9A57B"/>
                </a:solidFill>
                <a:latin typeface="Consolas"/>
              </a:rPr>
              <a:t>SUMMARY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960120"/>
            <a:ext cx="10515600" cy="731520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l"/>
            <a:r>
              <a:rPr sz="2600" b="1">
                <a:solidFill>
                  <a:srgbClr val="2B2B2B"/>
                </a:solidFill>
                <a:latin typeface="Pretendard"/>
              </a:rPr>
              <a:t>견적 요약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457200" y="2286000"/>
            <a:ext cx="3575304" cy="1828800"/>
          </a:xfrm>
          <a:prstGeom prst="roundRect">
            <a:avLst/>
          </a:prstGeom>
          <a:solidFill>
            <a:srgbClr val="FAFAFA"/>
          </a:solidFill>
          <a:ln w="9525">
            <a:solidFill>
              <a:srgbClr val="E2DED5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2606040"/>
            <a:ext cx="3575304" cy="822960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ctr"/>
            <a:r>
              <a:rPr sz="3200" b="1">
                <a:solidFill>
                  <a:srgbClr val="C9A57B"/>
                </a:solidFill>
                <a:latin typeface="Pretendard"/>
              </a:rPr>
              <a:t>99,620,000원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3474720"/>
            <a:ext cx="3575304" cy="457200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ctr"/>
            <a:r>
              <a:rPr sz="1200" b="0">
                <a:solidFill>
                  <a:srgbClr val="A8A39C"/>
                </a:solidFill>
                <a:latin typeface="Pretendard"/>
              </a:rPr>
              <a:t>공급가액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4306824" y="2286000"/>
            <a:ext cx="3575304" cy="1828800"/>
          </a:xfrm>
          <a:prstGeom prst="roundRect">
            <a:avLst/>
          </a:prstGeom>
          <a:solidFill>
            <a:srgbClr val="FAFAFA"/>
          </a:solidFill>
          <a:ln w="9525">
            <a:solidFill>
              <a:srgbClr val="E2DED5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4306824" y="2606040"/>
            <a:ext cx="3575304" cy="822960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ctr"/>
            <a:r>
              <a:rPr sz="3200" b="1">
                <a:solidFill>
                  <a:srgbClr val="C9A57B"/>
                </a:solidFill>
                <a:latin typeface="Pretendard"/>
              </a:rPr>
              <a:t>14,943,000원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306824" y="3474720"/>
            <a:ext cx="3575304" cy="457200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ctr"/>
            <a:r>
              <a:rPr sz="1200" b="0">
                <a:solidFill>
                  <a:srgbClr val="A8A39C"/>
                </a:solidFill>
                <a:latin typeface="Pretendard"/>
              </a:rPr>
              <a:t>기업이윤·잡비(15%)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8156448" y="2286000"/>
            <a:ext cx="3575304" cy="1828800"/>
          </a:xfrm>
          <a:prstGeom prst="roundRect">
            <a:avLst/>
          </a:prstGeom>
          <a:solidFill>
            <a:srgbClr val="FAFAFA"/>
          </a:solidFill>
          <a:ln w="9525">
            <a:solidFill>
              <a:srgbClr val="E2DED5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8156448" y="2606040"/>
            <a:ext cx="3575304" cy="822960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ctr"/>
            <a:r>
              <a:rPr sz="3200" b="1">
                <a:solidFill>
                  <a:srgbClr val="C9A57B"/>
                </a:solidFill>
                <a:latin typeface="Pretendard"/>
              </a:rPr>
              <a:t>114,563,000원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8156448" y="3474720"/>
            <a:ext cx="3575304" cy="457200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ctr"/>
            <a:r>
              <a:rPr sz="1200" b="0">
                <a:solidFill>
                  <a:srgbClr val="A8A39C"/>
                </a:solidFill>
                <a:latin typeface="Pretendard"/>
              </a:rPr>
              <a:t>합계 (VAT 별도)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57200" y="5212080"/>
            <a:ext cx="11274552" cy="914400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ctr"/>
            <a:r>
              <a:rPr sz="1300" b="0">
                <a:solidFill>
                  <a:srgbClr val="A8A39C"/>
                </a:solidFill>
                <a:latin typeface="Pretendard"/>
              </a:rPr>
              <a:t>본 견적은 개략 산정 금액으로, 현장 실측·자재 사양·시공 범위에 따라 실제 금액과 상이할 수 있습니다.</a:t>
            </a:r>
          </a:p>
        </p:txBody>
      </p:sp>
      <p:sp>
        <p:nvSpPr>
          <p:cNvPr id="15" name="Rectangle 14"/>
          <p:cNvSpPr/>
          <p:nvPr/>
        </p:nvSpPr>
        <p:spPr>
          <a:xfrm>
            <a:off x="457200" y="777240"/>
            <a:ext cx="11274552" cy="9144"/>
          </a:xfrm>
          <a:prstGeom prst="rect">
            <a:avLst/>
          </a:prstGeom>
          <a:solidFill>
            <a:srgbClr val="E2DED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9601200" y="365760"/>
            <a:ext cx="2130552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800">
                <a:solidFill>
                  <a:srgbClr val="A8A39C"/>
                </a:solidFill>
                <a:latin typeface="Arial"/>
              </a:defRPr>
            </a:pPr>
            <a:r>
              <a:t>SYS_CTX // AGENT_DRW_V2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5F3E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384048"/>
            <a:ext cx="4572000" cy="292608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l"/>
            <a:r>
              <a:rPr sz="1000" b="1">
                <a:solidFill>
                  <a:srgbClr val="C9A57B"/>
                </a:solidFill>
                <a:latin typeface="Consolas"/>
              </a:rPr>
              <a:t>COST BREAKDOWN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960120"/>
            <a:ext cx="10515600" cy="731520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l"/>
            <a:r>
              <a:rPr sz="2600" b="1">
                <a:solidFill>
                  <a:srgbClr val="2B2B2B"/>
                </a:solidFill>
                <a:latin typeface="Pretendard"/>
              </a:rPr>
              <a:t>공정별 견적금액 (1/2)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457200" y="2103120"/>
          <a:ext cx="11274552" cy="4297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637276"/>
                <a:gridCol w="5637276"/>
              </a:tblGrid>
              <a:tr h="306977"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100" b="1">
                          <a:solidFill>
                            <a:srgbClr val="FFFFFF"/>
                          </a:solidFill>
                          <a:latin typeface="Pretendard"/>
                        </a:rPr>
                        <a:t>공정</a:t>
                      </a:r>
                    </a:p>
                  </a:txBody>
                  <a:tcPr>
                    <a:solidFill>
                      <a:srgbClr val="C9A57B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100" b="1">
                          <a:solidFill>
                            <a:srgbClr val="FFFFFF"/>
                          </a:solidFill>
                          <a:latin typeface="Pretendard"/>
                        </a:rPr>
                        <a:t>금액(원)</a:t>
                      </a:r>
                    </a:p>
                  </a:txBody>
                  <a:tcPr>
                    <a:solidFill>
                      <a:srgbClr val="C9A57B"/>
                    </a:solidFill>
                  </a:tcPr>
                </a:tc>
              </a:tr>
              <a:tr h="306977"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l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가설·철거</a:t>
                      </a:r>
                    </a:p>
                  </a:txBody>
                  <a:tcPr>
                    <a:solidFill>
                      <a:srgbClr val="FAFAFA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6,000,000</a:t>
                      </a:r>
                    </a:p>
                  </a:txBody>
                  <a:tcPr>
                    <a:solidFill>
                      <a:srgbClr val="FAFAFA"/>
                    </a:solidFill>
                  </a:tcPr>
                </a:tc>
              </a:tr>
              <a:tr h="306977"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l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목공·벽체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7,280,000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306977"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l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천장공사</a:t>
                      </a:r>
                    </a:p>
                  </a:txBody>
                  <a:tcPr>
                    <a:solidFill>
                      <a:srgbClr val="FAFAFA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4,800,000</a:t>
                      </a:r>
                    </a:p>
                  </a:txBody>
                  <a:tcPr>
                    <a:solidFill>
                      <a:srgbClr val="FAFAFA"/>
                    </a:solidFill>
                  </a:tcPr>
                </a:tc>
              </a:tr>
              <a:tr h="306977"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l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바닥(포세린타일)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12,540,000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306977"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l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도장·마감</a:t>
                      </a:r>
                    </a:p>
                  </a:txBody>
                  <a:tcPr>
                    <a:solidFill>
                      <a:srgbClr val="FAFAFA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3,200,000</a:t>
                      </a:r>
                    </a:p>
                  </a:txBody>
                  <a:tcPr>
                    <a:solidFill>
                      <a:srgbClr val="FAFAFA"/>
                    </a:solidFill>
                  </a:tcPr>
                </a:tc>
              </a:tr>
              <a:tr h="306977"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l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전기·분전반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9,500,000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306977"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l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조명공사</a:t>
                      </a:r>
                    </a:p>
                  </a:txBody>
                  <a:tcPr>
                    <a:solidFill>
                      <a:srgbClr val="FAFAFA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6,500,000</a:t>
                      </a:r>
                    </a:p>
                  </a:txBody>
                  <a:tcPr>
                    <a:solidFill>
                      <a:srgbClr val="FAFAFA"/>
                    </a:solidFill>
                  </a:tcPr>
                </a:tc>
              </a:tr>
              <a:tr h="306977"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l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설비·급배수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7,000,000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306977"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l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냉난방(에어컨)</a:t>
                      </a:r>
                    </a:p>
                  </a:txBody>
                  <a:tcPr>
                    <a:solidFill>
                      <a:srgbClr val="FAFAFA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12,000,000</a:t>
                      </a:r>
                    </a:p>
                  </a:txBody>
                  <a:tcPr>
                    <a:solidFill>
                      <a:srgbClr val="FAFAFA"/>
                    </a:solidFill>
                  </a:tcPr>
                </a:tc>
              </a:tr>
              <a:tr h="306977"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l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소방설비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4,500,000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306977"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l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간판·사인</a:t>
                      </a:r>
                    </a:p>
                  </a:txBody>
                  <a:tcPr>
                    <a:solidFill>
                      <a:srgbClr val="FAFAFA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8,000,000</a:t>
                      </a:r>
                    </a:p>
                  </a:txBody>
                  <a:tcPr>
                    <a:solidFill>
                      <a:srgbClr val="FAFAFA"/>
                    </a:solidFill>
                  </a:tcPr>
                </a:tc>
              </a:tr>
              <a:tr h="306977"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l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출입문(자동문)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4,500,000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306979"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l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주방설비</a:t>
                      </a:r>
                    </a:p>
                  </a:txBody>
                  <a:tcPr>
                    <a:solidFill>
                      <a:srgbClr val="FAFAFA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5,000,000</a:t>
                      </a:r>
                    </a:p>
                  </a:txBody>
                  <a:tcPr>
                    <a:solidFill>
                      <a:srgbClr val="FAFAFA"/>
                    </a:solidFill>
                  </a:tcPr>
                </a:tc>
              </a:tr>
            </a:tbl>
          </a:graphicData>
        </a:graphic>
      </p:graphicFrame>
      <p:sp>
        <p:nvSpPr>
          <p:cNvPr id="6" name="Rectangle 5"/>
          <p:cNvSpPr/>
          <p:nvPr/>
        </p:nvSpPr>
        <p:spPr>
          <a:xfrm>
            <a:off x="457200" y="777240"/>
            <a:ext cx="11274552" cy="9144"/>
          </a:xfrm>
          <a:prstGeom prst="rect">
            <a:avLst/>
          </a:prstGeom>
          <a:solidFill>
            <a:srgbClr val="E2DED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601200" y="365760"/>
            <a:ext cx="2130552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800">
                <a:solidFill>
                  <a:srgbClr val="A8A39C"/>
                </a:solidFill>
                <a:latin typeface="Arial"/>
              </a:defRPr>
            </a:pPr>
            <a:r>
              <a:t>SYS_CTX // AGENT_DRW_V2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5F3E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384048"/>
            <a:ext cx="4572000" cy="292608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l"/>
            <a:r>
              <a:rPr sz="1000" b="1">
                <a:solidFill>
                  <a:srgbClr val="C9A57B"/>
                </a:solidFill>
                <a:latin typeface="Consolas"/>
              </a:rPr>
              <a:t>COST BREAKDOWN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960120"/>
            <a:ext cx="10515600" cy="731520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l"/>
            <a:r>
              <a:rPr sz="2600" b="1">
                <a:solidFill>
                  <a:srgbClr val="2B2B2B"/>
                </a:solidFill>
                <a:latin typeface="Pretendard"/>
              </a:rPr>
              <a:t>공정별 견적금액 (2/2)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457200" y="2103120"/>
          <a:ext cx="11274552" cy="230428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637276"/>
                <a:gridCol w="5637276"/>
              </a:tblGrid>
              <a:tr h="384048"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200" b="1">
                          <a:solidFill>
                            <a:srgbClr val="FFFFFF"/>
                          </a:solidFill>
                          <a:latin typeface="Pretendard"/>
                        </a:rPr>
                        <a:t>공정</a:t>
                      </a:r>
                    </a:p>
                  </a:txBody>
                  <a:tcPr>
                    <a:solidFill>
                      <a:srgbClr val="C9A57B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200" b="1">
                          <a:solidFill>
                            <a:srgbClr val="FFFFFF"/>
                          </a:solidFill>
                          <a:latin typeface="Pretendard"/>
                        </a:rPr>
                        <a:t>금액(원)</a:t>
                      </a:r>
                    </a:p>
                  </a:txBody>
                  <a:tcPr>
                    <a:solidFill>
                      <a:srgbClr val="C9A57B"/>
                    </a:solidFill>
                  </a:tcPr>
                </a:tc>
              </a:tr>
              <a:tr h="384048"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l"/>
                      <a:r>
                        <a:rPr sz="1100">
                          <a:solidFill>
                            <a:srgbClr val="2B2B2B"/>
                          </a:solidFill>
                          <a:latin typeface="Pretendard"/>
                        </a:rPr>
                        <a:t>가구·집기</a:t>
                      </a:r>
                    </a:p>
                  </a:txBody>
                  <a:tcPr>
                    <a:solidFill>
                      <a:srgbClr val="FAFAFA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100">
                          <a:solidFill>
                            <a:srgbClr val="2B2B2B"/>
                          </a:solidFill>
                          <a:latin typeface="Pretendard"/>
                        </a:rPr>
                        <a:t>8,000,000</a:t>
                      </a:r>
                    </a:p>
                  </a:txBody>
                  <a:tcPr>
                    <a:solidFill>
                      <a:srgbClr val="FAFAFA"/>
                    </a:solidFill>
                  </a:tcPr>
                </a:tc>
              </a:tr>
              <a:tr h="384048"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l"/>
                      <a:r>
                        <a:rPr sz="1100">
                          <a:solidFill>
                            <a:srgbClr val="2B2B2B"/>
                          </a:solidFill>
                          <a:latin typeface="Pretendard"/>
                        </a:rPr>
                        <a:t>마무리·청소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100">
                          <a:solidFill>
                            <a:srgbClr val="2B2B2B"/>
                          </a:solidFill>
                          <a:latin typeface="Pretendard"/>
                        </a:rPr>
                        <a:t>800,000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384048"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l"/>
                      <a:r>
                        <a:rPr sz="1100">
                          <a:solidFill>
                            <a:srgbClr val="2B2B2B"/>
                          </a:solidFill>
                          <a:latin typeface="Pretendard"/>
                        </a:rPr>
                        <a:t>소계</a:t>
                      </a:r>
                    </a:p>
                  </a:txBody>
                  <a:tcPr>
                    <a:solidFill>
                      <a:srgbClr val="FAFAFA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100">
                          <a:solidFill>
                            <a:srgbClr val="2B2B2B"/>
                          </a:solidFill>
                          <a:latin typeface="Pretendard"/>
                        </a:rPr>
                        <a:t>99,620,000</a:t>
                      </a:r>
                    </a:p>
                  </a:txBody>
                  <a:tcPr>
                    <a:solidFill>
                      <a:srgbClr val="FAFAFA"/>
                    </a:solidFill>
                  </a:tcPr>
                </a:tc>
              </a:tr>
              <a:tr h="384048"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l"/>
                      <a:r>
                        <a:rPr sz="1100">
                          <a:solidFill>
                            <a:srgbClr val="2B2B2B"/>
                          </a:solidFill>
                          <a:latin typeface="Pretendard"/>
                        </a:rPr>
                        <a:t>기업이윤·잡비(15%)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100">
                          <a:solidFill>
                            <a:srgbClr val="2B2B2B"/>
                          </a:solidFill>
                          <a:latin typeface="Pretendard"/>
                        </a:rPr>
                        <a:t>14,943,000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384048"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l"/>
                      <a:r>
                        <a:rPr sz="1100">
                          <a:solidFill>
                            <a:srgbClr val="2B2B2B"/>
                          </a:solidFill>
                          <a:latin typeface="Pretendard"/>
                        </a:rPr>
                        <a:t>합계 (VAT 별도)</a:t>
                      </a:r>
                    </a:p>
                  </a:txBody>
                  <a:tcPr>
                    <a:solidFill>
                      <a:srgbClr val="FAFAFA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100">
                          <a:solidFill>
                            <a:srgbClr val="2B2B2B"/>
                          </a:solidFill>
                          <a:latin typeface="Pretendard"/>
                        </a:rPr>
                        <a:t>114,563,000</a:t>
                      </a:r>
                    </a:p>
                  </a:txBody>
                  <a:tcPr>
                    <a:solidFill>
                      <a:srgbClr val="FAFAFA"/>
                    </a:solidFill>
                  </a:tcPr>
                </a:tc>
              </a:tr>
            </a:tbl>
          </a:graphicData>
        </a:graphic>
      </p:graphicFrame>
      <p:sp>
        <p:nvSpPr>
          <p:cNvPr id="6" name="Rectangle 5"/>
          <p:cNvSpPr/>
          <p:nvPr/>
        </p:nvSpPr>
        <p:spPr>
          <a:xfrm>
            <a:off x="457200" y="777240"/>
            <a:ext cx="11274552" cy="9144"/>
          </a:xfrm>
          <a:prstGeom prst="rect">
            <a:avLst/>
          </a:prstGeom>
          <a:solidFill>
            <a:srgbClr val="E2DED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601200" y="365760"/>
            <a:ext cx="2130552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800">
                <a:solidFill>
                  <a:srgbClr val="A8A39C"/>
                </a:solidFill>
                <a:latin typeface="Arial"/>
              </a:defRPr>
            </a:pPr>
            <a:r>
              <a:t>SYS_CTX // AGENT_DRW_V2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5F3E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384048"/>
            <a:ext cx="4572000" cy="292608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l"/>
            <a:r>
              <a:rPr sz="1000" b="1">
                <a:solidFill>
                  <a:srgbClr val="C9A57B"/>
                </a:solidFill>
                <a:latin typeface="Consolas"/>
              </a:rPr>
              <a:t>PROCESS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960120"/>
            <a:ext cx="10515600" cy="731520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l"/>
            <a:r>
              <a:rPr sz="2600" b="1">
                <a:solidFill>
                  <a:srgbClr val="2B2B2B"/>
                </a:solidFill>
                <a:latin typeface="Pretendard"/>
              </a:rPr>
              <a:t>시공 프로세스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2011680"/>
            <a:ext cx="11274552" cy="731520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l"/>
            <a:r>
              <a:rPr sz="3000" b="1">
                <a:solidFill>
                  <a:srgbClr val="C9A57B"/>
                </a:solidFill>
                <a:latin typeface="Pretendard"/>
              </a:rPr>
              <a:t>STEP BY STEP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2743200"/>
            <a:ext cx="11274552" cy="457200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l"/>
            <a:r>
              <a:rPr sz="1300" b="0">
                <a:solidFill>
                  <a:srgbClr val="A8A39C"/>
                </a:solidFill>
                <a:latin typeface="Pretendard"/>
              </a:rPr>
              <a:t>현장 실측부터 준공 청소까지, 강산건축이 단계별로 책임 시공합니다.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457200" y="3200400"/>
            <a:ext cx="2612898" cy="2560320"/>
          </a:xfrm>
          <a:prstGeom prst="roundRect">
            <a:avLst/>
          </a:prstGeom>
          <a:solidFill>
            <a:srgbClr val="FAFAFA"/>
          </a:solidFill>
          <a:ln w="9525">
            <a:solidFill>
              <a:srgbClr val="E2DED5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594360" y="3383280"/>
            <a:ext cx="822960" cy="548640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l"/>
            <a:r>
              <a:rPr sz="2200" b="1">
                <a:solidFill>
                  <a:srgbClr val="C9A57B"/>
                </a:solidFill>
                <a:latin typeface="Consolas"/>
              </a:rPr>
              <a:t>01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94360" y="3977640"/>
            <a:ext cx="2338578" cy="548640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l"/>
            <a:r>
              <a:rPr sz="1600" b="1">
                <a:solidFill>
                  <a:srgbClr val="2B2B2B"/>
                </a:solidFill>
                <a:latin typeface="Pretendard"/>
              </a:rPr>
              <a:t>가설·철거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94360" y="4526280"/>
            <a:ext cx="2338578" cy="1097280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l"/>
            <a:r>
              <a:rPr sz="1200" b="0">
                <a:solidFill>
                  <a:srgbClr val="A8A39C"/>
                </a:solidFill>
                <a:latin typeface="Pretendard"/>
              </a:rPr>
              <a:t>현장 실측 후 기존 구조물 철거 및 정리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3344418" y="3200400"/>
            <a:ext cx="2612898" cy="2560320"/>
          </a:xfrm>
          <a:prstGeom prst="roundRect">
            <a:avLst/>
          </a:prstGeom>
          <a:solidFill>
            <a:srgbClr val="FAFAFA"/>
          </a:solidFill>
          <a:ln w="9525">
            <a:solidFill>
              <a:srgbClr val="E2DED5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3481578" y="3383280"/>
            <a:ext cx="822960" cy="548640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l"/>
            <a:r>
              <a:rPr sz="2200" b="1">
                <a:solidFill>
                  <a:srgbClr val="C9A57B"/>
                </a:solidFill>
                <a:latin typeface="Consolas"/>
              </a:rPr>
              <a:t>02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481578" y="3977640"/>
            <a:ext cx="2338578" cy="548640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l"/>
            <a:r>
              <a:rPr sz="1600" b="1">
                <a:solidFill>
                  <a:srgbClr val="2B2B2B"/>
                </a:solidFill>
                <a:latin typeface="Pretendard"/>
              </a:rPr>
              <a:t>주방설비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481578" y="4526280"/>
            <a:ext cx="2338578" cy="1097280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l"/>
            <a:r>
              <a:rPr sz="1200" b="0">
                <a:solidFill>
                  <a:srgbClr val="A8A39C"/>
                </a:solidFill>
                <a:latin typeface="Pretendard"/>
              </a:rPr>
              <a:t>골조·설비·목공 등 핵심 공정 진행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6231636" y="3200400"/>
            <a:ext cx="2612898" cy="2560320"/>
          </a:xfrm>
          <a:prstGeom prst="roundRect">
            <a:avLst/>
          </a:prstGeom>
          <a:solidFill>
            <a:srgbClr val="FAFAFA"/>
          </a:solidFill>
          <a:ln w="9525">
            <a:solidFill>
              <a:srgbClr val="E2DED5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6368796" y="3383280"/>
            <a:ext cx="822960" cy="548640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l"/>
            <a:r>
              <a:rPr sz="2200" b="1">
                <a:solidFill>
                  <a:srgbClr val="C9A57B"/>
                </a:solidFill>
                <a:latin typeface="Consolas"/>
              </a:rPr>
              <a:t>03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368796" y="3977640"/>
            <a:ext cx="2338578" cy="548640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l"/>
            <a:r>
              <a:rPr sz="1600" b="1">
                <a:solidFill>
                  <a:srgbClr val="2B2B2B"/>
                </a:solidFill>
                <a:latin typeface="Pretendard"/>
              </a:rPr>
              <a:t>바닥(포세린타일)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368796" y="4526280"/>
            <a:ext cx="2338578" cy="1097280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l"/>
            <a:r>
              <a:rPr sz="1200" b="0">
                <a:solidFill>
                  <a:srgbClr val="A8A39C"/>
                </a:solidFill>
                <a:latin typeface="Pretendard"/>
              </a:rPr>
              <a:t>타일·도배·바닥 등 마감 공정 진행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9118854" y="3200400"/>
            <a:ext cx="2612898" cy="2560320"/>
          </a:xfrm>
          <a:prstGeom prst="roundRect">
            <a:avLst/>
          </a:prstGeom>
          <a:solidFill>
            <a:srgbClr val="FAFAFA"/>
          </a:solidFill>
          <a:ln w="9525">
            <a:solidFill>
              <a:srgbClr val="E2DED5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9256014" y="3383280"/>
            <a:ext cx="822960" cy="548640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l"/>
            <a:r>
              <a:rPr sz="2200" b="1">
                <a:solidFill>
                  <a:srgbClr val="C9A57B"/>
                </a:solidFill>
                <a:latin typeface="Consolas"/>
              </a:rPr>
              <a:t>04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9256014" y="3977640"/>
            <a:ext cx="2338578" cy="548640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l"/>
            <a:r>
              <a:rPr sz="1600" b="1">
                <a:solidFill>
                  <a:srgbClr val="2B2B2B"/>
                </a:solidFill>
                <a:latin typeface="Pretendard"/>
              </a:rPr>
              <a:t>출입문(자동문)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9256014" y="4526280"/>
            <a:ext cx="2338578" cy="1097280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l"/>
            <a:r>
              <a:rPr sz="1200" b="0">
                <a:solidFill>
                  <a:srgbClr val="A8A39C"/>
                </a:solidFill>
                <a:latin typeface="Pretendard"/>
              </a:rPr>
              <a:t>조명·가구 설치 후 정밀 준공 청소</a:t>
            </a:r>
          </a:p>
        </p:txBody>
      </p:sp>
      <p:sp>
        <p:nvSpPr>
          <p:cNvPr id="23" name="Rectangle 22"/>
          <p:cNvSpPr/>
          <p:nvPr/>
        </p:nvSpPr>
        <p:spPr>
          <a:xfrm>
            <a:off x="457200" y="777240"/>
            <a:ext cx="11274552" cy="9144"/>
          </a:xfrm>
          <a:prstGeom prst="rect">
            <a:avLst/>
          </a:prstGeom>
          <a:solidFill>
            <a:srgbClr val="E2DED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9601200" y="365760"/>
            <a:ext cx="2130552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800">
                <a:solidFill>
                  <a:srgbClr val="A8A39C"/>
                </a:solidFill>
                <a:latin typeface="Arial"/>
              </a:defRPr>
            </a:pPr>
            <a:r>
              <a:t>SYS_CTX // AGENT_DRW_V2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5F3E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384048"/>
            <a:ext cx="4572000" cy="292608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l"/>
            <a:r>
              <a:rPr sz="1000" b="1">
                <a:solidFill>
                  <a:srgbClr val="C9A57B"/>
                </a:solidFill>
                <a:latin typeface="Consolas"/>
              </a:rPr>
              <a:t>SCHEDULE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960120"/>
            <a:ext cx="10515600" cy="731520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l"/>
            <a:r>
              <a:rPr sz="2600" b="1">
                <a:solidFill>
                  <a:srgbClr val="2B2B2B"/>
                </a:solidFill>
                <a:latin typeface="Pretendard"/>
              </a:rPr>
              <a:t>일정 계획 (1/2)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457200" y="2103120"/>
          <a:ext cx="11274552" cy="4297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58184"/>
                <a:gridCol w="3758184"/>
                <a:gridCol w="3758184"/>
              </a:tblGrid>
              <a:tr h="306977"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100" b="1">
                          <a:solidFill>
                            <a:srgbClr val="FFFFFF"/>
                          </a:solidFill>
                          <a:latin typeface="Pretendard"/>
                        </a:rPr>
                        <a:t>공정</a:t>
                      </a:r>
                    </a:p>
                  </a:txBody>
                  <a:tcPr>
                    <a:solidFill>
                      <a:srgbClr val="C9A57B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100" b="1">
                          <a:solidFill>
                            <a:srgbClr val="FFFFFF"/>
                          </a:solidFill>
                          <a:latin typeface="Pretendard"/>
                        </a:rPr>
                        <a:t>소요기간</a:t>
                      </a:r>
                    </a:p>
                  </a:txBody>
                  <a:tcPr>
                    <a:solidFill>
                      <a:srgbClr val="C9A57B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100" b="1">
                          <a:solidFill>
                            <a:srgbClr val="FFFFFF"/>
                          </a:solidFill>
                          <a:latin typeface="Pretendard"/>
                        </a:rPr>
                        <a:t>진행 일정</a:t>
                      </a:r>
                    </a:p>
                  </a:txBody>
                  <a:tcPr>
                    <a:solidFill>
                      <a:srgbClr val="C9A57B"/>
                    </a:solidFill>
                  </a:tcPr>
                </a:tc>
              </a:tr>
              <a:tr h="306977"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l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가설·철거</a:t>
                      </a:r>
                    </a:p>
                  </a:txBody>
                  <a:tcPr>
                    <a:solidFill>
                      <a:srgbClr val="FAFAFA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3일</a:t>
                      </a:r>
                    </a:p>
                  </a:txBody>
                  <a:tcPr>
                    <a:solidFill>
                      <a:srgbClr val="FAFAFA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1~3일차</a:t>
                      </a:r>
                    </a:p>
                  </a:txBody>
                  <a:tcPr>
                    <a:solidFill>
                      <a:srgbClr val="FAFAFA"/>
                    </a:solidFill>
                  </a:tcPr>
                </a:tc>
              </a:tr>
              <a:tr h="306977"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l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설비·급배수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2일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4~5일차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306977"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l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소방설비</a:t>
                      </a:r>
                    </a:p>
                  </a:txBody>
                  <a:tcPr>
                    <a:solidFill>
                      <a:srgbClr val="FAFAFA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2일</a:t>
                      </a:r>
                    </a:p>
                  </a:txBody>
                  <a:tcPr>
                    <a:solidFill>
                      <a:srgbClr val="FAFAFA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6~7일차</a:t>
                      </a:r>
                    </a:p>
                  </a:txBody>
                  <a:tcPr>
                    <a:solidFill>
                      <a:srgbClr val="FAFAFA"/>
                    </a:solidFill>
                  </a:tcPr>
                </a:tc>
              </a:tr>
              <a:tr h="306977"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l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주방설비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2일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8~9일차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306977"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l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전기·분전반</a:t>
                      </a:r>
                    </a:p>
                  </a:txBody>
                  <a:tcPr>
                    <a:solidFill>
                      <a:srgbClr val="FAFAFA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2일</a:t>
                      </a:r>
                    </a:p>
                  </a:txBody>
                  <a:tcPr>
                    <a:solidFill>
                      <a:srgbClr val="FAFAFA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10~11일차</a:t>
                      </a:r>
                    </a:p>
                  </a:txBody>
                  <a:tcPr>
                    <a:solidFill>
                      <a:srgbClr val="FAFAFA"/>
                    </a:solidFill>
                  </a:tcPr>
                </a:tc>
              </a:tr>
              <a:tr h="306977"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l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목공·벽체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7일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12~18일차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306977"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l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바닥(포세린타일)</a:t>
                      </a:r>
                    </a:p>
                  </a:txBody>
                  <a:tcPr>
                    <a:solidFill>
                      <a:srgbClr val="FAFAFA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4일</a:t>
                      </a:r>
                    </a:p>
                  </a:txBody>
                  <a:tcPr>
                    <a:solidFill>
                      <a:srgbClr val="FAFAFA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19~22일차</a:t>
                      </a:r>
                    </a:p>
                  </a:txBody>
                  <a:tcPr>
                    <a:solidFill>
                      <a:srgbClr val="FAFAFA"/>
                    </a:solidFill>
                  </a:tcPr>
                </a:tc>
              </a:tr>
              <a:tr h="306977"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l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도장·마감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2일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23~24일차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306977"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l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가구·집기</a:t>
                      </a:r>
                    </a:p>
                  </a:txBody>
                  <a:tcPr>
                    <a:solidFill>
                      <a:srgbClr val="FAFAFA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3일</a:t>
                      </a:r>
                    </a:p>
                  </a:txBody>
                  <a:tcPr>
                    <a:solidFill>
                      <a:srgbClr val="FAFAFA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25~27일차</a:t>
                      </a:r>
                    </a:p>
                  </a:txBody>
                  <a:tcPr>
                    <a:solidFill>
                      <a:srgbClr val="FAFAFA"/>
                    </a:solidFill>
                  </a:tcPr>
                </a:tc>
              </a:tr>
              <a:tr h="306977"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l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조명공사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1일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28~28일차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306977"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l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마무리·청소</a:t>
                      </a:r>
                    </a:p>
                  </a:txBody>
                  <a:tcPr>
                    <a:solidFill>
                      <a:srgbClr val="FAFAFA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1일</a:t>
                      </a:r>
                    </a:p>
                  </a:txBody>
                  <a:tcPr>
                    <a:solidFill>
                      <a:srgbClr val="FAFAFA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29~29일차</a:t>
                      </a:r>
                    </a:p>
                  </a:txBody>
                  <a:tcPr>
                    <a:solidFill>
                      <a:srgbClr val="FAFAFA"/>
                    </a:solidFill>
                  </a:tcPr>
                </a:tc>
              </a:tr>
              <a:tr h="306977"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l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천장공사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2일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30~31일차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306979"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l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냉난방(에어컨)</a:t>
                      </a:r>
                    </a:p>
                  </a:txBody>
                  <a:tcPr>
                    <a:solidFill>
                      <a:srgbClr val="FAFAFA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2일</a:t>
                      </a:r>
                    </a:p>
                  </a:txBody>
                  <a:tcPr>
                    <a:solidFill>
                      <a:srgbClr val="FAFAFA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32~33일차</a:t>
                      </a:r>
                    </a:p>
                  </a:txBody>
                  <a:tcPr>
                    <a:solidFill>
                      <a:srgbClr val="FAFAFA"/>
                    </a:solidFill>
                  </a:tcPr>
                </a:tc>
              </a:tr>
            </a:tbl>
          </a:graphicData>
        </a:graphic>
      </p:graphicFrame>
      <p:sp>
        <p:nvSpPr>
          <p:cNvPr id="6" name="Rectangle 5"/>
          <p:cNvSpPr/>
          <p:nvPr/>
        </p:nvSpPr>
        <p:spPr>
          <a:xfrm>
            <a:off x="457200" y="777240"/>
            <a:ext cx="11274552" cy="9144"/>
          </a:xfrm>
          <a:prstGeom prst="rect">
            <a:avLst/>
          </a:prstGeom>
          <a:solidFill>
            <a:srgbClr val="E2DED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601200" y="365760"/>
            <a:ext cx="2130552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800">
                <a:solidFill>
                  <a:srgbClr val="A8A39C"/>
                </a:solidFill>
                <a:latin typeface="Arial"/>
              </a:defRPr>
            </a:pPr>
            <a:r>
              <a:t>SYS_CTX // AGENT_DRW_V2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5F3E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384048"/>
            <a:ext cx="4572000" cy="292608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l"/>
            <a:r>
              <a:rPr sz="1000" b="1">
                <a:solidFill>
                  <a:srgbClr val="C9A57B"/>
                </a:solidFill>
                <a:latin typeface="Consolas"/>
              </a:rPr>
              <a:t>SCHEDULE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960120"/>
            <a:ext cx="10515600" cy="731520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l"/>
            <a:r>
              <a:rPr sz="2600" b="1">
                <a:solidFill>
                  <a:srgbClr val="2B2B2B"/>
                </a:solidFill>
                <a:latin typeface="Pretendard"/>
              </a:rPr>
              <a:t>일정 계획 (2/2)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457200" y="2103120"/>
          <a:ext cx="11274552" cy="153619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58184"/>
                <a:gridCol w="3758184"/>
                <a:gridCol w="3758184"/>
              </a:tblGrid>
              <a:tr h="384048"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200" b="1">
                          <a:solidFill>
                            <a:srgbClr val="FFFFFF"/>
                          </a:solidFill>
                          <a:latin typeface="Pretendard"/>
                        </a:rPr>
                        <a:t>공정</a:t>
                      </a:r>
                    </a:p>
                  </a:txBody>
                  <a:tcPr>
                    <a:solidFill>
                      <a:srgbClr val="C9A57B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200" b="1">
                          <a:solidFill>
                            <a:srgbClr val="FFFFFF"/>
                          </a:solidFill>
                          <a:latin typeface="Pretendard"/>
                        </a:rPr>
                        <a:t>소요기간</a:t>
                      </a:r>
                    </a:p>
                  </a:txBody>
                  <a:tcPr>
                    <a:solidFill>
                      <a:srgbClr val="C9A57B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200" b="1">
                          <a:solidFill>
                            <a:srgbClr val="FFFFFF"/>
                          </a:solidFill>
                          <a:latin typeface="Pretendard"/>
                        </a:rPr>
                        <a:t>진행 일정</a:t>
                      </a:r>
                    </a:p>
                  </a:txBody>
                  <a:tcPr>
                    <a:solidFill>
                      <a:srgbClr val="C9A57B"/>
                    </a:solidFill>
                  </a:tcPr>
                </a:tc>
              </a:tr>
              <a:tr h="384048"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l"/>
                      <a:r>
                        <a:rPr sz="1100">
                          <a:solidFill>
                            <a:srgbClr val="2B2B2B"/>
                          </a:solidFill>
                          <a:latin typeface="Pretendard"/>
                        </a:rPr>
                        <a:t>간판·사인</a:t>
                      </a:r>
                    </a:p>
                  </a:txBody>
                  <a:tcPr>
                    <a:solidFill>
                      <a:srgbClr val="FAFAFA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100">
                          <a:solidFill>
                            <a:srgbClr val="2B2B2B"/>
                          </a:solidFill>
                          <a:latin typeface="Pretendard"/>
                        </a:rPr>
                        <a:t>2일</a:t>
                      </a:r>
                    </a:p>
                  </a:txBody>
                  <a:tcPr>
                    <a:solidFill>
                      <a:srgbClr val="FAFAFA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100">
                          <a:solidFill>
                            <a:srgbClr val="2B2B2B"/>
                          </a:solidFill>
                          <a:latin typeface="Pretendard"/>
                        </a:rPr>
                        <a:t>34~35일차</a:t>
                      </a:r>
                    </a:p>
                  </a:txBody>
                  <a:tcPr>
                    <a:solidFill>
                      <a:srgbClr val="FAFAFA"/>
                    </a:solidFill>
                  </a:tcPr>
                </a:tc>
              </a:tr>
              <a:tr h="384048"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l"/>
                      <a:r>
                        <a:rPr sz="1100">
                          <a:solidFill>
                            <a:srgbClr val="2B2B2B"/>
                          </a:solidFill>
                          <a:latin typeface="Pretendard"/>
                        </a:rPr>
                        <a:t>출입문(자동문)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100">
                          <a:solidFill>
                            <a:srgbClr val="2B2B2B"/>
                          </a:solidFill>
                          <a:latin typeface="Pretendard"/>
                        </a:rPr>
                        <a:t>2일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100">
                          <a:solidFill>
                            <a:srgbClr val="2B2B2B"/>
                          </a:solidFill>
                          <a:latin typeface="Pretendard"/>
                        </a:rPr>
                        <a:t>36~37일차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384048"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l"/>
                      <a:r>
                        <a:rPr sz="1100">
                          <a:solidFill>
                            <a:srgbClr val="2B2B2B"/>
                          </a:solidFill>
                          <a:latin typeface="Pretendard"/>
                        </a:rPr>
                        <a:t>총 공사기간</a:t>
                      </a:r>
                    </a:p>
                  </a:txBody>
                  <a:tcPr>
                    <a:solidFill>
                      <a:srgbClr val="FAFAFA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100">
                          <a:solidFill>
                            <a:srgbClr val="2B2B2B"/>
                          </a:solidFill>
                          <a:latin typeface="Pretendard"/>
                        </a:rPr>
                        <a:t>약 37일</a:t>
                      </a:r>
                    </a:p>
                  </a:txBody>
                  <a:tcPr>
                    <a:solidFill>
                      <a:srgbClr val="FAFAFA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100">
                          <a:solidFill>
                            <a:srgbClr val="2B2B2B"/>
                          </a:solidFill>
                          <a:latin typeface="Pretendard"/>
                        </a:rPr>
                        <a:t>공휴일·현장여건 제외</a:t>
                      </a:r>
                    </a:p>
                  </a:txBody>
                  <a:tcPr>
                    <a:solidFill>
                      <a:srgbClr val="FAFAFA"/>
                    </a:solidFill>
                  </a:tcPr>
                </a:tc>
              </a:tr>
            </a:tbl>
          </a:graphicData>
        </a:graphic>
      </p:graphicFrame>
      <p:sp>
        <p:nvSpPr>
          <p:cNvPr id="6" name="Rectangle 5"/>
          <p:cNvSpPr/>
          <p:nvPr/>
        </p:nvSpPr>
        <p:spPr>
          <a:xfrm>
            <a:off x="457200" y="777240"/>
            <a:ext cx="11274552" cy="9144"/>
          </a:xfrm>
          <a:prstGeom prst="rect">
            <a:avLst/>
          </a:prstGeom>
          <a:solidFill>
            <a:srgbClr val="E2DED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601200" y="365760"/>
            <a:ext cx="2130552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800">
                <a:solidFill>
                  <a:srgbClr val="A8A39C"/>
                </a:solidFill>
                <a:latin typeface="Arial"/>
              </a:defRPr>
            </a:pPr>
            <a:r>
              <a:t>SYS_CTX // AGENT_DRW_V2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2B2B2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2468880"/>
            <a:ext cx="10698480" cy="914400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l"/>
            <a:r>
              <a:rPr sz="4200" b="1">
                <a:solidFill>
                  <a:srgbClr val="FFFFFF"/>
                </a:solidFill>
                <a:latin typeface="Pretendard"/>
              </a:rPr>
              <a:t>강산건축디자인</a:t>
            </a:r>
          </a:p>
        </p:txBody>
      </p:sp>
      <p:sp>
        <p:nvSpPr>
          <p:cNvPr id="4" name="Rectangle 3"/>
          <p:cNvSpPr/>
          <p:nvPr/>
        </p:nvSpPr>
        <p:spPr>
          <a:xfrm>
            <a:off x="749808" y="3474720"/>
            <a:ext cx="2560320" cy="27432"/>
          </a:xfrm>
          <a:prstGeom prst="rect">
            <a:avLst/>
          </a:prstGeom>
          <a:solidFill>
            <a:srgbClr val="C9A57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731520" y="3749039"/>
            <a:ext cx="10698480" cy="548640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l"/>
            <a:r>
              <a:rPr sz="1600" b="0">
                <a:solidFill>
                  <a:srgbClr val="CCCCCC"/>
                </a:solidFill>
                <a:latin typeface="Pretendard"/>
              </a:rPr>
              <a:t>견적 유효기간 5일 · 결제 계약10%/착수20%/중도60%/잔금10%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4389120"/>
            <a:ext cx="10698480" cy="457200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l"/>
            <a:r>
              <a:rPr sz="1400" b="1">
                <a:solidFill>
                  <a:srgbClr val="FFFFFF"/>
                </a:solidFill>
                <a:latin typeface="Pretendard"/>
              </a:rPr>
              <a:t>본 견적은 현장 실측 후 실제 금액과 상이할 수 있습니다.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1520" y="5120640"/>
            <a:ext cx="10698480" cy="548640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r>
              <a:rPr sz="1100" b="1">
                <a:solidFill>
                  <a:srgbClr val="C9A57B"/>
                </a:solidFill>
                <a:latin typeface="Consolas"/>
              </a:rPr>
              <a:t>대표 </a:t>
            </a:r>
            <a:r>
              <a:rPr sz="1100">
                <a:solidFill>
                  <a:srgbClr val="CCCCCC"/>
                </a:solidFill>
                <a:latin typeface="Pretendard"/>
              </a:rPr>
              <a:t>권민재    </a:t>
            </a:r>
            <a:r>
              <a:rPr sz="1100" b="1">
                <a:solidFill>
                  <a:srgbClr val="C9A57B"/>
                </a:solidFill>
                <a:latin typeface="Consolas"/>
              </a:rPr>
              <a:t>사업자 </a:t>
            </a:r>
            <a:r>
              <a:rPr sz="1100">
                <a:solidFill>
                  <a:srgbClr val="CCCCCC"/>
                </a:solidFill>
                <a:latin typeface="Pretendard"/>
              </a:rPr>
              <a:t>418-34-01340    </a:t>
            </a:r>
            <a:r>
              <a:rPr sz="1100" b="1">
                <a:solidFill>
                  <a:srgbClr val="C9A57B"/>
                </a:solidFill>
                <a:latin typeface="Consolas"/>
              </a:rPr>
              <a:t>연락처 </a:t>
            </a:r>
            <a:r>
              <a:rPr sz="1100">
                <a:solidFill>
                  <a:srgbClr val="CCCCCC"/>
                </a:solidFill>
                <a:latin typeface="Pretendard"/>
              </a:rPr>
              <a:t>010-8089-2411    </a:t>
            </a:r>
            <a:r>
              <a:rPr sz="1100" b="1">
                <a:solidFill>
                  <a:srgbClr val="C9A57B"/>
                </a:solidFill>
                <a:latin typeface="Consolas"/>
              </a:rPr>
              <a:t>입금 </a:t>
            </a:r>
            <a:r>
              <a:rPr sz="1100">
                <a:solidFill>
                  <a:srgbClr val="CCCCCC"/>
                </a:solidFill>
                <a:latin typeface="Pretendard"/>
              </a:rPr>
              <a:t>농협은행 권민재 302-1782-9115-01    </a:t>
            </a:r>
          </a:p>
        </p:txBody>
      </p:sp>
      <p:sp>
        <p:nvSpPr>
          <p:cNvPr id="8" name="Rectangle 7"/>
          <p:cNvSpPr/>
          <p:nvPr/>
        </p:nvSpPr>
        <p:spPr>
          <a:xfrm>
            <a:off x="457200" y="777240"/>
            <a:ext cx="11274552" cy="9144"/>
          </a:xfrm>
          <a:prstGeom prst="rect">
            <a:avLst/>
          </a:prstGeom>
          <a:solidFill>
            <a:srgbClr val="E2DED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9601200" y="365760"/>
            <a:ext cx="2130552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800">
                <a:solidFill>
                  <a:srgbClr val="A8A39C"/>
                </a:solidFill>
                <a:latin typeface="Arial"/>
              </a:defRPr>
            </a:pPr>
            <a:r>
              <a:t>SYS_CTX // AGENT_DRW_V2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