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2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00000" y="2600000"/>
            <a:ext cx="7700000" cy="14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141413"/>
                </a:solidFill>
                <a:latin typeface="맑은 고딕"/>
              </a:rPr>
              <a:t>서생면 주택단지조성 제안서</a:t>
            </a:r>
          </a:p>
          <a:p>
            <a:pPr algn="l"/>
            <a:r>
              <a:rPr sz="1800" b="0">
                <a:solidFill>
                  <a:srgbClr val="6C6C6C"/>
                </a:solidFill>
                <a:latin typeface="맑은 고딕"/>
              </a:rPr>
              <a:t>울산광역시 울주군 서생면 / 타운하우스 50세대 / Coastal Retreat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0000" y="5600000"/>
            <a:ext cx="4000000" cy="4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6C6C6C"/>
                </a:solidFill>
                <a:latin typeface="맑은 고딕"/>
              </a:rPr>
              <a:t>2026. 05. 29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9. 내부 마감 &amp; 컬러 팔레트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24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000"/>
                <a:gridCol w="1965000"/>
                <a:gridCol w="1965000"/>
                <a:gridCol w="1965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비율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컬러명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HEX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주요 적용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35%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Sand Beige (모래의 결)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#E8E2D8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외벽·내부 벽면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25%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Warm Oak (따뜻한 우드)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#C8A57E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마루·가구·우드 패널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20%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Soft Linen (린넨 화이트)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#F5F0E6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천장·도장면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12%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Pine Forest (송림의 그늘)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#4A5A4C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포인트 도장·패브릭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Deep Charcoal (해풍의 깊이)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#2B2A28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창호·금속 디테일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10. 공사비 항목별 추정 (도급기준)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4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000"/>
                <a:gridCol w="1572000"/>
                <a:gridCol w="1572000"/>
                <a:gridCol w="1572000"/>
                <a:gridCol w="1572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단가 범위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면적/물량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Low (억원)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High (억원)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토목 (부지·도로·옹벽)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8~14만원/㎡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22,000㎡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17.6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30.8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건축 본동 (골조·외장)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290~360만원/㎡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5,610㎡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162.7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202.0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건축 마감 (실내)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130~180만원/㎡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5,610㎡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72.9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101.0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기계설비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55~75만원/㎡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5,610㎡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30.9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42.1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전기·통신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35~50만원/㎡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5,610㎡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19.6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28.1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클럽하우스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350~450만원/㎡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500㎡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17.5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22.5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조경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6~12만원/㎡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22,000㎡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13.2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26.4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부대공사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LS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14.0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공사비 소계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342.4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466.9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11. 총 사업비 요약 (대지비 별도)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000"/>
                <a:gridCol w="1572000"/>
                <a:gridCol w="1572000"/>
                <a:gridCol w="1572000"/>
                <a:gridCol w="1572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산정 기준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Low (억원)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Mid (억원)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High (억원)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A. 직접 공사비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342.4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404.7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466.9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B. 설계·감리비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공사비의 4~6%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13.7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20.9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28.0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C. 인허가·부담금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광교·상하수·학교용지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15.0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20.0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25.0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D. 금융비용(PF)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사업기간 24~30개월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25.0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35.0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45.0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E. 분양·마케팅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수입의 2~3%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12.0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16.0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20.0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F. 운영비·예비비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공사비의 5~8%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17.1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27.3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37.4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총 사업비 (대지 제외)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425.2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523.8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622.3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세대당 평균 사업비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8.5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10.5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12.4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12. 분양가 가이드 &amp; 수익성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24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000"/>
                <a:gridCol w="1572000"/>
                <a:gridCol w="1572000"/>
                <a:gridCol w="1572000"/>
                <a:gridCol w="1572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평형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세대수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평당 분양가(전용)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세대 분양가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총 분양수입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30평형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1,300~1,650만원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3.9~4.95억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117.0~148.5억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40평형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1,450~1,800만원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5.8~7.20억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116.0~144.0억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합계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50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233.0~292.5억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[참고] 사업비 범위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425.2~622.3억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[시사점] 수익성 확보 조건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분양가 재산정 / 세대수 최적화 / 마감 사양 조정 / 대지 원가 검토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13. 차별점 &amp; 핵심 강점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[설계] 자연 친화 저밀도 — 건폐율 22%·녹지율 40%로 일반 공동주택 대비 압도적 쾌적성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[조망] 이중 조망축 + 전 세대 자연 조망 보장 — 간절곶 일출을 단지 정체성으로 활용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[안전] 보·차 완전분리 Woonerf 단지 — 어린이·고령자 안전 + 세대당 2대 + 전기차 충전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[디자인] 풍토 대응형 자연주의 — 탄화목·세라믹 외장과 깊은 처마로 내구연한 1.5배 가정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[시퀀스] '숲에서 바다로' 시선의 연속 — 진입로 → 송림 산책로 → 정원 → 거실 통창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[타깃 적합] 에이지-프렌들리 프리미엄 — 단차 최소화, 전구색 간접조명, 스마트홈 통합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14. 향후 추진 계획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1단계 (1~3개월): 부지 측량·경계 확정, 울주군 도시계획·건축·경관조례 정밀 검토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2단계 (3~6개월): 사전재해영향성·소규모환경영향평가, 진입도로 협의, 인입 인프라 협의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3단계 (6~12개월): 기본설계·실시설계, 정밀 사업타당성 분석(F/S), 시공사 선정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4단계 (12~36개월): 본 인허가 → 착공 → 분양 → 준공·입주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리스크 관리: 분양가 시나리오 분석, 자재단가 변동 대응, 인허가 조건 변동 모니터링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본 제안서는 개략 기획안이며, 모든 수치는 가정·범위 기반 — 정밀 검토 별도 권장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1. 사업 개요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사업명: 서생면 해안 휴양형 타운하우스 단지 조성사업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위치: 울산광역시 울주군 서생면 일원 (간절곶·진하해수욕장 인접)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규모: 부지 약 22,000㎡ / 건축 연면적 약 6,110㎡ / 타운하우스 50세대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구성: 전용 30평형 30세대 + 전용 40평형 20세대 + 클럽하우스 500㎡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사업기간: 인허가 6개월 + 시공 24개월 + 분양·정산 6개월 (약 36개월)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사업비 규모(대지비 별도): 약 425~622억 원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컨셉: Coastal Retreat — 바다의 결, 숲의 온기를 담은 휴식의 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2. 입지 분석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광역 입지: 부산-울산 고속도로·국도 31호선 인접, 부산 도심 약 40분·KTX 울산역 약 30분권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자연 자산: 간절곶 약 3km, 진하해수욕장 약 5km, 동해 조망 + 배후 송림 환경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지형 특성: 해안 배후 구릉지로 평균 표고 낮은 등고선 활용, 조망축 확보 유리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수요 기반: 부산·울산권 40~60대 중상위층 세컨드하우스·은퇴 후 주거 수요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고려 요인: 해풍 염해 대응 자재 필요, 경사지 단차 계획, 인근 원전 인식 관리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용도지역(가정): 계획관리지역 — 울주군 도시계획조례 최종 확인 필수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3. 마스터플랜 컨셉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슬로건: 'Sea-Ridge Village — 바다를 품은 저층 클러스터'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배치 원칙: 등고선 순응형 단지, 4~6호 단위 클러스터형 군집 배치로 프라이버시 확보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조망축: 동측(해안) 1순위 + 남동측 2순위 이중 조망축, 전 세대 자연 조망 보장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좌향: 남향·남동향 우선, 거실·주침실 향 최우선 배치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동선 체계: 차·보행 완전 분리(Woonerf), 외곽 순환 + 중앙 그린웨이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밀도: 1세대 평균 부지점유 약 440㎡(132평) — 저층·저밀 고급화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중심 시설: 단지 중앙 커뮤니티동 + 동측 끝단 해안 조망 전망 데크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4. 세대 구성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1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000"/>
                <a:gridCol w="1310000"/>
                <a:gridCol w="1310000"/>
                <a:gridCol w="1310000"/>
                <a:gridCol w="1310000"/>
                <a:gridCol w="131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타입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전용면적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공급면적(추정)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세대수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비율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합계 전용면적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A타입 (30평형)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99㎡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약 115㎡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30세대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60%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2,970㎡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B타입 (40평형)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132㎡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약 152㎡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20세대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40%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2,640㎡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합계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50세대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100%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5,610㎡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5. 주요 시설 계획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커뮤니티 (단지 중앙, 약 400~500㎡): 클럽하우스·라운지·도서관·카페테리아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건강·휴양 시설: 피트니스·요가룸, 인피니티풀, 명상정원, 게스트하우스 2~3실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조경 (부지의 약 40%): 중앙 그린웨이, 해안 전망 데크, 클러스터별 포켓 정원, 빗물정원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주차: 세대당 전용 2대 (필로티/차고형) + 방문자 10~15대 + 전기차 충전 5기 이상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기반시설: 진입광장·게이트, 분리수거장(클러스터별 분산), 중수도·우수 활용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안전·관리: CCTV 통합관제, 무인택배, 24시간 관리실, 다크 스카이 야간 조경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6. 법규 검토 (계획안)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4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000"/>
                <a:gridCol w="1965000"/>
                <a:gridCol w="1965000"/>
                <a:gridCol w="1965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일반 기준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본 계획(안)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용도지역(가정)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계획관리지역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울주군 확인 필수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건폐율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40% 이하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약 22%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저층·저밀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용적률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100% 이하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약 45%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2층 위주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층수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4층 이하 권장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지상 2층 + 일부 다락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조망 보호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건물 높이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평균 8m 이하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주차대수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세대당 1대 이상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세대당 2대 + 방문자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총 110대 이상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인동거리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0.5H 이상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1.0H 이상 확보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조망·프라이버시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단지 도로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6m 이상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주도로 8m / 보조 6m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소방 진입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산지·환경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별도 인허가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환경·재해영향평가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부지 확정 후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7. 디자인 컨셉 — Coastal Retreat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한 줄 카피: 'The Coastal Retreat — 바다의 결, 숲의 온기를 담은 휴식의 집'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간절곶 해안선과 배후 송림의 풍경을 건축 언어로 번역한 휴양형 주거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차갑지 않은 모던 + 과하지 않은 자연주의 — 시간이 지날수록 깊어지는 집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따뜻한 우드 톤 + 절제된 화이트·샌드 컬러로 40~60대 사용자의 안정감·품격 구현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F79E1B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41413"/>
                </a:solidFill>
                <a:latin typeface="맑은 고딕"/>
              </a:rPr>
              <a:t>큰 개구부와 깊은 처마로 바다·하늘·숲의 변화를 실내로 끌어들이는 시퀀스 디자인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41413"/>
                </a:solidFill>
                <a:latin typeface="맑은 고딕"/>
              </a:rPr>
              <a:t>8. 외관 자재 &amp; 디테일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F79E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2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0000"/>
                <a:gridCol w="2620000"/>
                <a:gridCol w="262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항목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제안 자재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컬러 / 사양</a:t>
                      </a:r>
                    </a:p>
                  </a:txBody>
                  <a:tcPr anchor="ctr">
                    <a:solidFill>
                      <a:srgbClr val="F79E1B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지붕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저경사 박공 + 깊은 처마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5~15° / 처마 900~1,200mm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외장재 1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스타코 플렉스 / 모노쿠쉬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라이트 그레이 #E8E2D8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외장재 2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탄화 적삼목 (Shou Sugi Ban)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다크 우드 #6B4A35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외장재 3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매트 블랙 알루미늄 후레싱·창호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#2B2A28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베이스월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현무암 / 화강암 정다듬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해안 풍토 반영</a:t>
                      </a:r>
                    </a:p>
                  </a:txBody>
                  <a:tcPr anchor="ctr">
                    <a:solidFill>
                      <a:srgbClr val="FFF8F3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창호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LX하우시스 슈퍼세이브 시스템창호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41413"/>
                          </a:solidFill>
                          <a:latin typeface="맑은 고딕"/>
                        </a:rPr>
                        <a:t>3중 로이유리, 해풍 대응</a:t>
                      </a:r>
                    </a:p>
                  </a:txBody>
                  <a:tcPr anchor="ctr">
                    <a:solidFill>
                      <a:srgbClr val="FBEF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