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coastal_townhouse_exterior_modern_archit_20260529_202832_02_pixaba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100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4100000"/>
            <a:ext cx="9144000" cy="275800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760000" y="4350000"/>
            <a:ext cx="7600000" cy="15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3600" b="1">
                <a:solidFill>
                  <a:srgbClr val="FFFFFF"/>
                </a:solidFill>
                <a:latin typeface="맑은 고딕"/>
              </a:rPr>
              <a:t>SEOSAENG COASTAL VILLAGE</a:t>
            </a:r>
          </a:p>
          <a:p>
            <a:r>
              <a:rPr sz="1600" b="0">
                <a:solidFill>
                  <a:srgbClr val="FFFFFF"/>
                </a:solidFill>
                <a:latin typeface="맑은 고딕"/>
              </a:rPr>
              <a:t>서생면 해안 주택단지 조성 제안 — KOREAN COASTAL MODERN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0000" y="6150000"/>
            <a:ext cx="5000000" cy="45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200" b="0">
                <a:solidFill>
                  <a:srgbClr val="FFFFFF"/>
                </a:solidFill>
                <a:latin typeface="맑은 고딕"/>
              </a:rPr>
              <a:t>2026. 05. 29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600000" y="380000"/>
            <a:ext cx="110000" cy="62000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820000" y="360000"/>
            <a:ext cx="7800000" cy="7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800" b="1">
                <a:solidFill>
                  <a:srgbClr val="1D1D1F"/>
                </a:solidFill>
                <a:latin typeface="맑은 고딕"/>
              </a:rPr>
              <a:t>공유 어메니티</a:t>
            </a:r>
          </a:p>
        </p:txBody>
      </p:sp>
      <p:sp>
        <p:nvSpPr>
          <p:cNvPr id="4" name="Rectangle 3"/>
          <p:cNvSpPr/>
          <p:nvPr/>
        </p:nvSpPr>
        <p:spPr>
          <a:xfrm>
            <a:off x="600000" y="1120000"/>
            <a:ext cx="7960000" cy="20000"/>
          </a:xfrm>
          <a:prstGeom prst="rect">
            <a:avLst/>
          </a:prstGeom>
          <a:solidFill>
            <a:srgbClr val="D2D2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Picture 4" descr="modern_community_clubhouse_architecture_20260529_202848_02_pixaba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0000" y="1500000"/>
            <a:ext cx="3850000" cy="4700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0000" y="1570000"/>
            <a:ext cx="150000" cy="15000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60000" y="1500000"/>
            <a:ext cx="39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1D1D1F"/>
                </a:solidFill>
                <a:latin typeface="맑은 고딕"/>
              </a:rPr>
              <a:t>클럽하우스 400㎡ — 오션뷰 라운지, 코워킹존, 조식 다이닝</a:t>
            </a:r>
          </a:p>
        </p:txBody>
      </p:sp>
      <p:sp>
        <p:nvSpPr>
          <p:cNvPr id="8" name="Rectangle 7"/>
          <p:cNvSpPr/>
          <p:nvPr/>
        </p:nvSpPr>
        <p:spPr>
          <a:xfrm>
            <a:off x="680000" y="2190000"/>
            <a:ext cx="150000" cy="15000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960000" y="2120000"/>
            <a:ext cx="39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1D1D1F"/>
                </a:solidFill>
                <a:latin typeface="맑은 고딕"/>
              </a:rPr>
              <a:t>커뮤니티센터 200㎡ — GX 스튜디오, 사우나(남녀 분리), 키즈존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000" y="2810000"/>
            <a:ext cx="150000" cy="15000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960000" y="2740000"/>
            <a:ext cx="39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1D1D1F"/>
                </a:solidFill>
                <a:latin typeface="맑은 고딕"/>
              </a:rPr>
              <a:t>해안 산책로 + 전망데크 — 단지~간절곶 보행 연결, 야간 조명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80000" y="3430000"/>
            <a:ext cx="150000" cy="15000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960000" y="3360000"/>
            <a:ext cx="39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1D1D1F"/>
                </a:solidFill>
                <a:latin typeface="맑은 고딕"/>
              </a:rPr>
              <a:t>공유 텃밭 · BBQ 가든 — 입주민 커뮤니티 활성화, 계절 프로그램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80000" y="4050000"/>
            <a:ext cx="150000" cy="15000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960000" y="3980000"/>
            <a:ext cx="39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1D1D1F"/>
                </a:solidFill>
                <a:latin typeface="맑은 고딕"/>
              </a:rPr>
              <a:t>스테이동 별도 로비 — D타입 단기 임대 운영, 거주민 동선 분리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80000" y="4670000"/>
            <a:ext cx="150000" cy="15000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60000" y="4600000"/>
            <a:ext cx="39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1D1D1F"/>
                </a:solidFill>
                <a:latin typeface="맑은 고딕"/>
              </a:rPr>
              <a:t>관리 모델 — 거주민 회비 + 스테이 수익으로 어메니티 운영비 보전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600000" y="380000"/>
            <a:ext cx="110000" cy="62000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820000" y="360000"/>
            <a:ext cx="7800000" cy="7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800" b="1">
                <a:solidFill>
                  <a:srgbClr val="1D1D1F"/>
                </a:solidFill>
                <a:latin typeface="맑은 고딕"/>
              </a:rPr>
              <a:t>법규 검토 체크리스트</a:t>
            </a:r>
          </a:p>
        </p:txBody>
      </p:sp>
      <p:sp>
        <p:nvSpPr>
          <p:cNvPr id="4" name="Rectangle 3"/>
          <p:cNvSpPr/>
          <p:nvPr/>
        </p:nvSpPr>
        <p:spPr>
          <a:xfrm>
            <a:off x="600000" y="1120000"/>
            <a:ext cx="7960000" cy="20000"/>
          </a:xfrm>
          <a:prstGeom prst="rect">
            <a:avLst/>
          </a:prstGeom>
          <a:solidFill>
            <a:srgbClr val="D2D2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40000" y="1500000"/>
          <a:ext cx="7860000" cy="28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0000"/>
                <a:gridCol w="2620000"/>
                <a:gridCol w="2620000"/>
              </a:tblGrid>
              <a:tr h="400000">
                <a:tc>
                  <a:txBody>
                    <a:bodyPr/>
                    <a:lstStyle/>
                    <a:p>
                      <a:pPr algn="ctr"/>
                      <a:r>
                        <a:rPr sz="1100" b="1">
                          <a:solidFill>
                            <a:srgbClr val="FFFFFF"/>
                          </a:solidFill>
                          <a:latin typeface="맑은 고딕"/>
                        </a:rPr>
                        <a:t>항목</a:t>
                      </a:r>
                    </a:p>
                  </a:txBody>
                  <a:tcPr anchor="ctr"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 b="1">
                          <a:solidFill>
                            <a:srgbClr val="FFFFFF"/>
                          </a:solidFill>
                          <a:latin typeface="맑은 고딕"/>
                        </a:rPr>
                        <a:t>확인 포인트</a:t>
                      </a:r>
                    </a:p>
                  </a:txBody>
                  <a:tcPr anchor="ctr"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 b="1">
                          <a:solidFill>
                            <a:srgbClr val="FFFFFF"/>
                          </a:solidFill>
                          <a:latin typeface="맑은 고딕"/>
                        </a:rPr>
                        <a:t>조치</a:t>
                      </a:r>
                    </a:p>
                  </a:txBody>
                  <a:tcPr anchor="ctr">
                    <a:solidFill>
                      <a:srgbClr val="0066CC"/>
                    </a:solidFill>
                  </a:tcPr>
                </a:tc>
              </a:tr>
              <a:tr h="400000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D1D1F"/>
                          </a:solidFill>
                          <a:latin typeface="맑은 고딕"/>
                        </a:rPr>
                        <a:t>용도지역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D1D1F"/>
                          </a:solidFill>
                          <a:latin typeface="맑은 고딕"/>
                        </a:rPr>
                        <a:t>자연환경보전·관리지역 여부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D1D1F"/>
                          </a:solidFill>
                          <a:latin typeface="맑은 고딕"/>
                        </a:rPr>
                        <a:t>지구단위계획 수립 또는 용도 변경 검토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</a:tr>
              <a:tr h="400000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D1D1F"/>
                          </a:solidFill>
                          <a:latin typeface="맑은 고딕"/>
                        </a:rPr>
                        <a:t>수산자원보호구역</a:t>
                      </a:r>
                    </a:p>
                  </a:txBody>
                  <a:tcPr anchor="ctr">
                    <a:solidFill>
                      <a:srgbClr val="F5F5F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D1D1F"/>
                          </a:solidFill>
                          <a:latin typeface="맑은 고딕"/>
                        </a:rPr>
                        <a:t>해안선 인접 부지 지정 여부</a:t>
                      </a:r>
                    </a:p>
                  </a:txBody>
                  <a:tcPr anchor="ctr">
                    <a:solidFill>
                      <a:srgbClr val="F5F5F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D1D1F"/>
                          </a:solidFill>
                          <a:latin typeface="맑은 고딕"/>
                        </a:rPr>
                        <a:t>해양수산부·울주군 사전 협의</a:t>
                      </a:r>
                    </a:p>
                  </a:txBody>
                  <a:tcPr anchor="ctr">
                    <a:solidFill>
                      <a:srgbClr val="F5F5F7"/>
                    </a:solidFill>
                  </a:tcPr>
                </a:tc>
              </a:tr>
              <a:tr h="400000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D1D1F"/>
                          </a:solidFill>
                          <a:latin typeface="맑은 고딕"/>
                        </a:rPr>
                        <a:t>경관지구·고도제한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D1D1F"/>
                          </a:solidFill>
                          <a:latin typeface="맑은 고딕"/>
                        </a:rPr>
                        <a:t>간절곶 권역 경관계획 적용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D1D1F"/>
                          </a:solidFill>
                          <a:latin typeface="맑은 고딕"/>
                        </a:rPr>
                        <a:t>층수·매스 스카이라인 사전 시뮬레이션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</a:tr>
              <a:tr h="400000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D1D1F"/>
                          </a:solidFill>
                          <a:latin typeface="맑은 고딕"/>
                        </a:rPr>
                        <a:t>원전 비상계획구역</a:t>
                      </a:r>
                    </a:p>
                  </a:txBody>
                  <a:tcPr anchor="ctr">
                    <a:solidFill>
                      <a:srgbClr val="F5F5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1D1D1F"/>
                          </a:solidFill>
                          <a:latin typeface="맑은 고딕"/>
                        </a:rPr>
                        <a:t>EPZ 30km 고지의무 (고리·새울)</a:t>
                      </a:r>
                    </a:p>
                  </a:txBody>
                  <a:tcPr anchor="ctr">
                    <a:solidFill>
                      <a:srgbClr val="F5F5F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D1D1F"/>
                          </a:solidFill>
                          <a:latin typeface="맑은 고딕"/>
                        </a:rPr>
                        <a:t>분양 단계 의무 고지, 대피계획 반영</a:t>
                      </a:r>
                    </a:p>
                  </a:txBody>
                  <a:tcPr anchor="ctr">
                    <a:solidFill>
                      <a:srgbClr val="F5F5F7"/>
                    </a:solidFill>
                  </a:tcPr>
                </a:tc>
              </a:tr>
              <a:tr h="400000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D1D1F"/>
                          </a:solidFill>
                          <a:latin typeface="맑은 고딕"/>
                        </a:rPr>
                        <a:t>해안선 이격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1D1D1F"/>
                          </a:solidFill>
                          <a:latin typeface="맑은 고딕"/>
                        </a:rPr>
                        <a:t>권장 50~100m, 지반고 GL+3m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D1D1F"/>
                          </a:solidFill>
                          <a:latin typeface="맑은 고딕"/>
                        </a:rPr>
                        <a:t>월파·해풍 대응 외장재·기초 설계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</a:tr>
              <a:tr h="400000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D1D1F"/>
                          </a:solidFill>
                          <a:latin typeface="맑은 고딕"/>
                        </a:rPr>
                        <a:t>인허가 일정</a:t>
                      </a:r>
                    </a:p>
                  </a:txBody>
                  <a:tcPr anchor="ctr">
                    <a:solidFill>
                      <a:srgbClr val="F5F5F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D1D1F"/>
                          </a:solidFill>
                          <a:latin typeface="맑은 고딕"/>
                        </a:rPr>
                        <a:t>지구단위·건축심의·환경영향평가</a:t>
                      </a:r>
                    </a:p>
                  </a:txBody>
                  <a:tcPr anchor="ctr">
                    <a:solidFill>
                      <a:srgbClr val="F5F5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1D1D1F"/>
                          </a:solidFill>
                          <a:latin typeface="맑은 고딕"/>
                        </a:rPr>
                        <a:t>병행 추진 시 6~12개월 단축 가능</a:t>
                      </a:r>
                    </a:p>
                  </a:txBody>
                  <a:tcPr anchor="ctr">
                    <a:solidFill>
                      <a:srgbClr val="F5F5F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600000" y="380000"/>
            <a:ext cx="110000" cy="62000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820000" y="360000"/>
            <a:ext cx="7800000" cy="7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800" b="1">
                <a:solidFill>
                  <a:srgbClr val="1D1D1F"/>
                </a:solidFill>
                <a:latin typeface="맑은 고딕"/>
              </a:rPr>
              <a:t>개략 사업비 — 범위 추정</a:t>
            </a:r>
          </a:p>
        </p:txBody>
      </p:sp>
      <p:sp>
        <p:nvSpPr>
          <p:cNvPr id="4" name="Rectangle 3"/>
          <p:cNvSpPr/>
          <p:nvPr/>
        </p:nvSpPr>
        <p:spPr>
          <a:xfrm>
            <a:off x="600000" y="1120000"/>
            <a:ext cx="7960000" cy="20000"/>
          </a:xfrm>
          <a:prstGeom prst="rect">
            <a:avLst/>
          </a:prstGeom>
          <a:solidFill>
            <a:srgbClr val="D2D2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40000" y="1500000"/>
          <a:ext cx="78600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5000"/>
                <a:gridCol w="1965000"/>
                <a:gridCol w="1965000"/>
                <a:gridCol w="1965000"/>
              </a:tblGrid>
              <a:tr h="400000">
                <a:tc>
                  <a:txBody>
                    <a:bodyPr/>
                    <a:lstStyle/>
                    <a:p>
                      <a:pPr algn="ctr"/>
                      <a:r>
                        <a:rPr sz="1100" b="1">
                          <a:solidFill>
                            <a:srgbClr val="FFFFFF"/>
                          </a:solidFill>
                          <a:latin typeface="맑은 고딕"/>
                        </a:rPr>
                        <a:t>항목</a:t>
                      </a:r>
                    </a:p>
                  </a:txBody>
                  <a:tcPr anchor="ctr"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 b="1">
                          <a:solidFill>
                            <a:srgbClr val="FFFFFF"/>
                          </a:solidFill>
                          <a:latin typeface="맑은 고딕"/>
                        </a:rPr>
                        <a:t>보수(억원)</a:t>
                      </a:r>
                    </a:p>
                  </a:txBody>
                  <a:tcPr anchor="ctr"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 b="1">
                          <a:solidFill>
                            <a:srgbClr val="FFFFFF"/>
                          </a:solidFill>
                          <a:latin typeface="맑은 고딕"/>
                        </a:rPr>
                        <a:t>중립(억원)</a:t>
                      </a:r>
                    </a:p>
                  </a:txBody>
                  <a:tcPr anchor="ctr"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 b="1">
                          <a:solidFill>
                            <a:srgbClr val="FFFFFF"/>
                          </a:solidFill>
                          <a:latin typeface="맑은 고딕"/>
                        </a:rPr>
                        <a:t>공격(억원)</a:t>
                      </a:r>
                    </a:p>
                  </a:txBody>
                  <a:tcPr anchor="ctr">
                    <a:solidFill>
                      <a:srgbClr val="0066CC"/>
                    </a:solidFill>
                  </a:tcPr>
                </a:tc>
              </a:tr>
              <a:tr h="400000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D1D1F"/>
                          </a:solidFill>
                          <a:latin typeface="맑은 고딕"/>
                        </a:rPr>
                        <a:t>토지비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1D1D1F"/>
                          </a:solidFill>
                          <a:latin typeface="맑은 고딕"/>
                        </a:rPr>
                        <a:t>80.8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1D1D1F"/>
                          </a:solidFill>
                          <a:latin typeface="맑은 고딕"/>
                        </a:rPr>
                        <a:t>108.5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1D1D1F"/>
                          </a:solidFill>
                          <a:latin typeface="맑은 고딕"/>
                        </a:rPr>
                        <a:t>136.3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</a:tr>
              <a:tr h="400000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D1D1F"/>
                          </a:solidFill>
                          <a:latin typeface="맑은 고딕"/>
                        </a:rPr>
                        <a:t>인허가·설계</a:t>
                      </a:r>
                    </a:p>
                  </a:txBody>
                  <a:tcPr anchor="ctr">
                    <a:solidFill>
                      <a:srgbClr val="F5F5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1D1D1F"/>
                          </a:solidFill>
                          <a:latin typeface="맑은 고딕"/>
                        </a:rPr>
                        <a:t>28.3</a:t>
                      </a:r>
                    </a:p>
                  </a:txBody>
                  <a:tcPr anchor="ctr">
                    <a:solidFill>
                      <a:srgbClr val="F5F5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1D1D1F"/>
                          </a:solidFill>
                          <a:latin typeface="맑은 고딕"/>
                        </a:rPr>
                        <a:t>40.4</a:t>
                      </a:r>
                    </a:p>
                  </a:txBody>
                  <a:tcPr anchor="ctr">
                    <a:solidFill>
                      <a:srgbClr val="F5F5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1D1D1F"/>
                          </a:solidFill>
                          <a:latin typeface="맑은 고딕"/>
                        </a:rPr>
                        <a:t>52.5</a:t>
                      </a:r>
                    </a:p>
                  </a:txBody>
                  <a:tcPr anchor="ctr">
                    <a:solidFill>
                      <a:srgbClr val="F5F5F7"/>
                    </a:solidFill>
                  </a:tcPr>
                </a:tc>
              </a:tr>
              <a:tr h="400000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D1D1F"/>
                          </a:solidFill>
                          <a:latin typeface="맑은 고딕"/>
                        </a:rPr>
                        <a:t>토목·조경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1D1D1F"/>
                          </a:solidFill>
                          <a:latin typeface="맑은 고딕"/>
                        </a:rPr>
                        <a:t>39.9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1D1D1F"/>
                          </a:solidFill>
                          <a:latin typeface="맑은 고딕"/>
                        </a:rPr>
                        <a:t>59.2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1D1D1F"/>
                          </a:solidFill>
                          <a:latin typeface="맑은 고딕"/>
                        </a:rPr>
                        <a:t>78.5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</a:tr>
              <a:tr h="400000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D1D1F"/>
                          </a:solidFill>
                          <a:latin typeface="맑은 고딕"/>
                        </a:rPr>
                        <a:t>건축공사</a:t>
                      </a:r>
                    </a:p>
                  </a:txBody>
                  <a:tcPr anchor="ctr">
                    <a:solidFill>
                      <a:srgbClr val="F5F5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1D1D1F"/>
                          </a:solidFill>
                          <a:latin typeface="맑은 고딕"/>
                        </a:rPr>
                        <a:t>308.2</a:t>
                      </a:r>
                    </a:p>
                  </a:txBody>
                  <a:tcPr anchor="ctr">
                    <a:solidFill>
                      <a:srgbClr val="F5F5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1D1D1F"/>
                          </a:solidFill>
                          <a:latin typeface="맑은 고딕"/>
                        </a:rPr>
                        <a:t>367.0</a:t>
                      </a:r>
                    </a:p>
                  </a:txBody>
                  <a:tcPr anchor="ctr">
                    <a:solidFill>
                      <a:srgbClr val="F5F5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1D1D1F"/>
                          </a:solidFill>
                          <a:latin typeface="맑은 고딕"/>
                        </a:rPr>
                        <a:t>425.7</a:t>
                      </a:r>
                    </a:p>
                  </a:txBody>
                  <a:tcPr anchor="ctr">
                    <a:solidFill>
                      <a:srgbClr val="F5F5F7"/>
                    </a:solidFill>
                  </a:tcPr>
                </a:tc>
              </a:tr>
              <a:tr h="400000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D1D1F"/>
                          </a:solidFill>
                          <a:latin typeface="맑은 고딕"/>
                        </a:rPr>
                        <a:t>마감·인테리어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1D1D1F"/>
                          </a:solidFill>
                          <a:latin typeface="맑은 고딕"/>
                        </a:rPr>
                        <a:t>56.0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1D1D1F"/>
                          </a:solidFill>
                          <a:latin typeface="맑은 고딕"/>
                        </a:rPr>
                        <a:t>73.5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1D1D1F"/>
                          </a:solidFill>
                          <a:latin typeface="맑은 고딕"/>
                        </a:rPr>
                        <a:t>91.0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</a:tr>
              <a:tr h="400000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D1D1F"/>
                          </a:solidFill>
                          <a:latin typeface="맑은 고딕"/>
                        </a:rPr>
                        <a:t>부대시설·어메니티</a:t>
                      </a:r>
                    </a:p>
                  </a:txBody>
                  <a:tcPr anchor="ctr">
                    <a:solidFill>
                      <a:srgbClr val="F5F5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1D1D1F"/>
                          </a:solidFill>
                          <a:latin typeface="맑은 고딕"/>
                        </a:rPr>
                        <a:t>23.5</a:t>
                      </a:r>
                    </a:p>
                  </a:txBody>
                  <a:tcPr anchor="ctr">
                    <a:solidFill>
                      <a:srgbClr val="F5F5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1D1D1F"/>
                          </a:solidFill>
                          <a:latin typeface="맑은 고딕"/>
                        </a:rPr>
                        <a:t>31.8</a:t>
                      </a:r>
                    </a:p>
                  </a:txBody>
                  <a:tcPr anchor="ctr">
                    <a:solidFill>
                      <a:srgbClr val="F5F5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1D1D1F"/>
                          </a:solidFill>
                          <a:latin typeface="맑은 고딕"/>
                        </a:rPr>
                        <a:t>40.0</a:t>
                      </a:r>
                    </a:p>
                  </a:txBody>
                  <a:tcPr anchor="ctr">
                    <a:solidFill>
                      <a:srgbClr val="F5F5F7"/>
                    </a:solidFill>
                  </a:tcPr>
                </a:tc>
              </a:tr>
              <a:tr h="400000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D1D1F"/>
                          </a:solidFill>
                          <a:latin typeface="맑은 고딕"/>
                        </a:rPr>
                        <a:t>금융·분양·예비비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1D1D1F"/>
                          </a:solidFill>
                          <a:latin typeface="맑은 고딕"/>
                        </a:rPr>
                        <a:t>43.0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1D1D1F"/>
                          </a:solidFill>
                          <a:latin typeface="맑은 고딕"/>
                        </a:rPr>
                        <a:t>61.0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1D1D1F"/>
                          </a:solidFill>
                          <a:latin typeface="맑은 고딕"/>
                        </a:rPr>
                        <a:t>79.0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</a:tr>
              <a:tr h="400000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D1D1F"/>
                          </a:solidFill>
                          <a:latin typeface="맑은 고딕"/>
                        </a:rPr>
                        <a:t>총사업비</a:t>
                      </a:r>
                    </a:p>
                  </a:txBody>
                  <a:tcPr anchor="ctr">
                    <a:solidFill>
                      <a:srgbClr val="F5F5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1D1D1F"/>
                          </a:solidFill>
                          <a:latin typeface="맑은 고딕"/>
                        </a:rPr>
                        <a:t>약 580</a:t>
                      </a:r>
                    </a:p>
                  </a:txBody>
                  <a:tcPr anchor="ctr">
                    <a:solidFill>
                      <a:srgbClr val="F5F5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1D1D1F"/>
                          </a:solidFill>
                          <a:latin typeface="맑은 고딕"/>
                        </a:rPr>
                        <a:t>약 740</a:t>
                      </a:r>
                    </a:p>
                  </a:txBody>
                  <a:tcPr anchor="ctr">
                    <a:solidFill>
                      <a:srgbClr val="F5F5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1D1D1F"/>
                          </a:solidFill>
                          <a:latin typeface="맑은 고딕"/>
                        </a:rPr>
                        <a:t>약 903</a:t>
                      </a:r>
                    </a:p>
                  </a:txBody>
                  <a:tcPr anchor="ctr">
                    <a:solidFill>
                      <a:srgbClr val="F5F5F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600000" y="380000"/>
            <a:ext cx="110000" cy="62000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820000" y="360000"/>
            <a:ext cx="7800000" cy="7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800" b="1">
                <a:solidFill>
                  <a:srgbClr val="1D1D1F"/>
                </a:solidFill>
                <a:latin typeface="맑은 고딕"/>
              </a:rPr>
              <a:t>분양가 시나리오 &amp; 시사점</a:t>
            </a:r>
          </a:p>
        </p:txBody>
      </p:sp>
      <p:sp>
        <p:nvSpPr>
          <p:cNvPr id="4" name="Rectangle 3"/>
          <p:cNvSpPr/>
          <p:nvPr/>
        </p:nvSpPr>
        <p:spPr>
          <a:xfrm>
            <a:off x="600000" y="1120000"/>
            <a:ext cx="7960000" cy="20000"/>
          </a:xfrm>
          <a:prstGeom prst="rect">
            <a:avLst/>
          </a:prstGeom>
          <a:solidFill>
            <a:srgbClr val="D2D2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680000" y="1570000"/>
            <a:ext cx="150000" cy="15000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960000" y="1500000"/>
            <a:ext cx="76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1D1D1F"/>
                </a:solidFill>
                <a:latin typeface="맑은 고딕"/>
              </a:rPr>
              <a:t>세대당 분양가 (범위) — 35평 4.9~6.0억 / 45평 6.8~8.1억 / 50평 8.0~9.5억</a:t>
            </a:r>
          </a:p>
        </p:txBody>
      </p:sp>
      <p:sp>
        <p:nvSpPr>
          <p:cNvPr id="7" name="Rectangle 6"/>
          <p:cNvSpPr/>
          <p:nvPr/>
        </p:nvSpPr>
        <p:spPr>
          <a:xfrm>
            <a:off x="680000" y="2090000"/>
            <a:ext cx="7880000" cy="12000"/>
          </a:xfrm>
          <a:prstGeom prst="rect">
            <a:avLst/>
          </a:prstGeom>
          <a:solidFill>
            <a:srgbClr val="D2D2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7"/>
          <p:cNvSpPr/>
          <p:nvPr/>
        </p:nvSpPr>
        <p:spPr>
          <a:xfrm>
            <a:off x="680000" y="2190000"/>
            <a:ext cx="150000" cy="15000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960000" y="2120000"/>
            <a:ext cx="76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1D1D1F"/>
                </a:solidFill>
                <a:latin typeface="맑은 고딕"/>
              </a:rPr>
              <a:t>총분양수입 — 약 454~580억 (중립 시나리오 기준)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000" y="2710000"/>
            <a:ext cx="7880000" cy="12000"/>
          </a:xfrm>
          <a:prstGeom prst="rect">
            <a:avLst/>
          </a:prstGeom>
          <a:solidFill>
            <a:srgbClr val="D2D2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ectangle 10"/>
          <p:cNvSpPr/>
          <p:nvPr/>
        </p:nvSpPr>
        <p:spPr>
          <a:xfrm>
            <a:off x="680000" y="2810000"/>
            <a:ext cx="150000" cy="15000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960000" y="2740000"/>
            <a:ext cx="76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1D1D1F"/>
                </a:solidFill>
                <a:latin typeface="맑은 고딕"/>
              </a:rPr>
              <a:t>보수·중립 시나리오 — 사업비 대비 수익 마진 부족, 적자 우려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80000" y="3330000"/>
            <a:ext cx="7880000" cy="12000"/>
          </a:xfrm>
          <a:prstGeom prst="rect">
            <a:avLst/>
          </a:prstGeom>
          <a:solidFill>
            <a:srgbClr val="D2D2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Rectangle 13"/>
          <p:cNvSpPr/>
          <p:nvPr/>
        </p:nvSpPr>
        <p:spPr>
          <a:xfrm>
            <a:off x="680000" y="3430000"/>
            <a:ext cx="150000" cy="15000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960000" y="3360000"/>
            <a:ext cx="76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1D1D1F"/>
                </a:solidFill>
                <a:latin typeface="맑은 고딕"/>
              </a:rPr>
              <a:t>시사점 1 — 평당 분양가 2,000만원 이상 포지셔닝 필요 (프리미엄 브랜딩)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80000" y="3950000"/>
            <a:ext cx="7880000" cy="12000"/>
          </a:xfrm>
          <a:prstGeom prst="rect">
            <a:avLst/>
          </a:prstGeom>
          <a:solidFill>
            <a:srgbClr val="D2D2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Rectangle 16"/>
          <p:cNvSpPr/>
          <p:nvPr/>
        </p:nvSpPr>
        <p:spPr>
          <a:xfrm>
            <a:off x="680000" y="4050000"/>
            <a:ext cx="150000" cy="15000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TextBox 17"/>
          <p:cNvSpPr txBox="1"/>
          <p:nvPr/>
        </p:nvSpPr>
        <p:spPr>
          <a:xfrm>
            <a:off x="960000" y="3980000"/>
            <a:ext cx="76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1D1D1F"/>
                </a:solidFill>
                <a:latin typeface="맑은 고딕"/>
              </a:rPr>
              <a:t>시사점 2 — 원가절감 — 모듈러·표준화 평면, 공용 마감 일원화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80000" y="4570000"/>
            <a:ext cx="7880000" cy="12000"/>
          </a:xfrm>
          <a:prstGeom prst="rect">
            <a:avLst/>
          </a:prstGeom>
          <a:solidFill>
            <a:srgbClr val="D2D2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Rectangle 19"/>
          <p:cNvSpPr/>
          <p:nvPr/>
        </p:nvSpPr>
        <p:spPr>
          <a:xfrm>
            <a:off x="680000" y="4670000"/>
            <a:ext cx="150000" cy="15000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960000" y="4600000"/>
            <a:ext cx="76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1D1D1F"/>
                </a:solidFill>
                <a:latin typeface="맑은 고딕"/>
              </a:rPr>
              <a:t>시사점 3 — 부가수익 — D타입 스테이 운영, 어메니티 멤버십 모델 검토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600000" y="380000"/>
            <a:ext cx="110000" cy="62000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820000" y="360000"/>
            <a:ext cx="7800000" cy="7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800" b="1">
                <a:solidFill>
                  <a:srgbClr val="1D1D1F"/>
                </a:solidFill>
                <a:latin typeface="맑은 고딕"/>
              </a:rPr>
              <a:t>사업 추진 로드맵</a:t>
            </a:r>
          </a:p>
        </p:txBody>
      </p:sp>
      <p:sp>
        <p:nvSpPr>
          <p:cNvPr id="4" name="Rectangle 3"/>
          <p:cNvSpPr/>
          <p:nvPr/>
        </p:nvSpPr>
        <p:spPr>
          <a:xfrm>
            <a:off x="600000" y="1120000"/>
            <a:ext cx="7960000" cy="20000"/>
          </a:xfrm>
          <a:prstGeom prst="rect">
            <a:avLst/>
          </a:prstGeom>
          <a:solidFill>
            <a:srgbClr val="D2D2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40000" y="1500000"/>
          <a:ext cx="7860000" cy="24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5000"/>
                <a:gridCol w="1965000"/>
                <a:gridCol w="1965000"/>
                <a:gridCol w="1965000"/>
              </a:tblGrid>
              <a:tr h="400000">
                <a:tc>
                  <a:txBody>
                    <a:bodyPr/>
                    <a:lstStyle/>
                    <a:p>
                      <a:pPr algn="ctr"/>
                      <a:r>
                        <a:rPr sz="1100" b="1">
                          <a:solidFill>
                            <a:srgbClr val="FFFFFF"/>
                          </a:solidFill>
                          <a:latin typeface="맑은 고딕"/>
                        </a:rPr>
                        <a:t>단계</a:t>
                      </a:r>
                    </a:p>
                  </a:txBody>
                  <a:tcPr anchor="ctr"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 b="1">
                          <a:solidFill>
                            <a:srgbClr val="FFFFFF"/>
                          </a:solidFill>
                          <a:latin typeface="맑은 고딕"/>
                        </a:rPr>
                        <a:t>주요 업무</a:t>
                      </a:r>
                    </a:p>
                  </a:txBody>
                  <a:tcPr anchor="ctr"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 b="1">
                          <a:solidFill>
                            <a:srgbClr val="FFFFFF"/>
                          </a:solidFill>
                          <a:latin typeface="맑은 고딕"/>
                        </a:rPr>
                        <a:t>기간</a:t>
                      </a:r>
                    </a:p>
                  </a:txBody>
                  <a:tcPr anchor="ctr"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 b="1">
                          <a:solidFill>
                            <a:srgbClr val="FFFFFF"/>
                          </a:solidFill>
                          <a:latin typeface="맑은 고딕"/>
                        </a:rPr>
                        <a:t>산출물</a:t>
                      </a:r>
                    </a:p>
                  </a:txBody>
                  <a:tcPr anchor="ctr">
                    <a:solidFill>
                      <a:srgbClr val="0066CC"/>
                    </a:solidFill>
                  </a:tcPr>
                </a:tc>
              </a:tr>
              <a:tr h="400000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D1D1F"/>
                          </a:solidFill>
                          <a:latin typeface="맑은 고딕"/>
                        </a:rPr>
                        <a:t>1단계 — 타당성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D1D1F"/>
                          </a:solidFill>
                          <a:latin typeface="맑은 고딕"/>
                        </a:rPr>
                        <a:t>F/S, 토지 매입 협상, 시장조사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1D1D1F"/>
                          </a:solidFill>
                          <a:latin typeface="맑은 고딕"/>
                        </a:rPr>
                        <a:t>1~3개월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D1D1F"/>
                          </a:solidFill>
                          <a:latin typeface="맑은 고딕"/>
                        </a:rPr>
                        <a:t>사업타당성 보고서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</a:tr>
              <a:tr h="400000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D1D1F"/>
                          </a:solidFill>
                          <a:latin typeface="맑은 고딕"/>
                        </a:rPr>
                        <a:t>2단계 — 설계·인허가</a:t>
                      </a:r>
                    </a:p>
                  </a:txBody>
                  <a:tcPr anchor="ctr">
                    <a:solidFill>
                      <a:srgbClr val="F5F5F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D1D1F"/>
                          </a:solidFill>
                          <a:latin typeface="맑은 고딕"/>
                        </a:rPr>
                        <a:t>기본·실시설계, 지구단위·건축심의</a:t>
                      </a:r>
                    </a:p>
                  </a:txBody>
                  <a:tcPr anchor="ctr">
                    <a:solidFill>
                      <a:srgbClr val="F5F5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1D1D1F"/>
                          </a:solidFill>
                          <a:latin typeface="맑은 고딕"/>
                        </a:rPr>
                        <a:t>6~12개월</a:t>
                      </a:r>
                    </a:p>
                  </a:txBody>
                  <a:tcPr anchor="ctr">
                    <a:solidFill>
                      <a:srgbClr val="F5F5F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D1D1F"/>
                          </a:solidFill>
                          <a:latin typeface="맑은 고딕"/>
                        </a:rPr>
                        <a:t>실시설계도서, 인허가 완료</a:t>
                      </a:r>
                    </a:p>
                  </a:txBody>
                  <a:tcPr anchor="ctr">
                    <a:solidFill>
                      <a:srgbClr val="F5F5F7"/>
                    </a:solidFill>
                  </a:tcPr>
                </a:tc>
              </a:tr>
              <a:tr h="400000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D1D1F"/>
                          </a:solidFill>
                          <a:latin typeface="맑은 고딕"/>
                        </a:rPr>
                        <a:t>3단계 — 시공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D1D1F"/>
                          </a:solidFill>
                          <a:latin typeface="맑은 고딕"/>
                        </a:rPr>
                        <a:t>착공 ~ 준공, 단지 인프라 포함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1D1D1F"/>
                          </a:solidFill>
                          <a:latin typeface="맑은 고딕"/>
                        </a:rPr>
                        <a:t>24~30개월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D1D1F"/>
                          </a:solidFill>
                          <a:latin typeface="맑은 고딕"/>
                        </a:rPr>
                        <a:t>준공검사, 사용승인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</a:tr>
              <a:tr h="400000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D1D1F"/>
                          </a:solidFill>
                          <a:latin typeface="맑은 고딕"/>
                        </a:rPr>
                        <a:t>4단계 — 분양·입주</a:t>
                      </a:r>
                    </a:p>
                  </a:txBody>
                  <a:tcPr anchor="ctr">
                    <a:solidFill>
                      <a:srgbClr val="F5F5F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D1D1F"/>
                          </a:solidFill>
                          <a:latin typeface="맑은 고딕"/>
                        </a:rPr>
                        <a:t>선분양 또는 후분양 병행</a:t>
                      </a:r>
                    </a:p>
                  </a:txBody>
                  <a:tcPr anchor="ctr">
                    <a:solidFill>
                      <a:srgbClr val="F5F5F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D1D1F"/>
                          </a:solidFill>
                          <a:latin typeface="맑은 고딕"/>
                        </a:rPr>
                        <a:t>시공과 병행</a:t>
                      </a:r>
                    </a:p>
                  </a:txBody>
                  <a:tcPr anchor="ctr">
                    <a:solidFill>
                      <a:srgbClr val="F5F5F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D1D1F"/>
                          </a:solidFill>
                          <a:latin typeface="맑은 고딕"/>
                        </a:rPr>
                        <a:t>입주 완료, 운영 이관</a:t>
                      </a:r>
                    </a:p>
                  </a:txBody>
                  <a:tcPr anchor="ctr">
                    <a:solidFill>
                      <a:srgbClr val="F5F5F7"/>
                    </a:solidFill>
                  </a:tcPr>
                </a:tc>
              </a:tr>
              <a:tr h="400000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D1D1F"/>
                          </a:solidFill>
                          <a:latin typeface="맑은 고딕"/>
                        </a:rPr>
                        <a:t>전체 일정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D1D1F"/>
                          </a:solidFill>
                          <a:latin typeface="맑은 고딕"/>
                        </a:rPr>
                        <a:t>타당성 ~ 입주 완료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1D1D1F"/>
                          </a:solidFill>
                          <a:latin typeface="맑은 고딕"/>
                        </a:rPr>
                        <a:t>약 33~45개월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D1D1F"/>
                          </a:solidFill>
                          <a:latin typeface="맑은 고딕"/>
                        </a:rPr>
                        <a:t>—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600000" y="380000"/>
            <a:ext cx="110000" cy="62000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820000" y="360000"/>
            <a:ext cx="7800000" cy="7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800" b="1">
                <a:solidFill>
                  <a:srgbClr val="1D1D1F"/>
                </a:solidFill>
                <a:latin typeface="맑은 고딕"/>
              </a:rPr>
              <a:t>디스클레이머</a:t>
            </a:r>
          </a:p>
        </p:txBody>
      </p:sp>
      <p:sp>
        <p:nvSpPr>
          <p:cNvPr id="4" name="Rectangle 3"/>
          <p:cNvSpPr/>
          <p:nvPr/>
        </p:nvSpPr>
        <p:spPr>
          <a:xfrm>
            <a:off x="600000" y="1120000"/>
            <a:ext cx="7960000" cy="20000"/>
          </a:xfrm>
          <a:prstGeom prst="rect">
            <a:avLst/>
          </a:prstGeom>
          <a:solidFill>
            <a:srgbClr val="D2D2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680000" y="1570000"/>
            <a:ext cx="150000" cy="15000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960000" y="1500000"/>
            <a:ext cx="76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1D1D1F"/>
                </a:solidFill>
                <a:latin typeface="맑은 고딕"/>
              </a:rPr>
              <a:t>본 자료의 수치는 개략 추정치이며 정밀 산출은 F/S(타당성조사) 단계에서 진행됩니다.</a:t>
            </a:r>
          </a:p>
        </p:txBody>
      </p:sp>
      <p:sp>
        <p:nvSpPr>
          <p:cNvPr id="7" name="Rectangle 6"/>
          <p:cNvSpPr/>
          <p:nvPr/>
        </p:nvSpPr>
        <p:spPr>
          <a:xfrm>
            <a:off x="680000" y="2090000"/>
            <a:ext cx="7880000" cy="12000"/>
          </a:xfrm>
          <a:prstGeom prst="rect">
            <a:avLst/>
          </a:prstGeom>
          <a:solidFill>
            <a:srgbClr val="D2D2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7"/>
          <p:cNvSpPr/>
          <p:nvPr/>
        </p:nvSpPr>
        <p:spPr>
          <a:xfrm>
            <a:off x="680000" y="2190000"/>
            <a:ext cx="150000" cy="15000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960000" y="2120000"/>
            <a:ext cx="76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1D1D1F"/>
                </a:solidFill>
                <a:latin typeface="맑은 고딕"/>
              </a:rPr>
              <a:t>법규·인허가 사항은 울주군청·관할 부처 사전 확인이 반드시 필요합니다.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000" y="2710000"/>
            <a:ext cx="7880000" cy="12000"/>
          </a:xfrm>
          <a:prstGeom prst="rect">
            <a:avLst/>
          </a:prstGeom>
          <a:solidFill>
            <a:srgbClr val="D2D2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ectangle 10"/>
          <p:cNvSpPr/>
          <p:nvPr/>
        </p:nvSpPr>
        <p:spPr>
          <a:xfrm>
            <a:off x="680000" y="2810000"/>
            <a:ext cx="150000" cy="15000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960000" y="2740000"/>
            <a:ext cx="76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1D1D1F"/>
                </a:solidFill>
                <a:latin typeface="맑은 고딕"/>
              </a:rPr>
              <a:t>공사비 단가는 2026년 5월 기준 시장가이며, 자재·인건비 변동에 따라 가변적입니다.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80000" y="3330000"/>
            <a:ext cx="7880000" cy="12000"/>
          </a:xfrm>
          <a:prstGeom prst="rect">
            <a:avLst/>
          </a:prstGeom>
          <a:solidFill>
            <a:srgbClr val="D2D2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Rectangle 13"/>
          <p:cNvSpPr/>
          <p:nvPr/>
        </p:nvSpPr>
        <p:spPr>
          <a:xfrm>
            <a:off x="680000" y="3430000"/>
            <a:ext cx="150000" cy="15000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960000" y="3360000"/>
            <a:ext cx="76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1D1D1F"/>
                </a:solidFill>
                <a:latin typeface="맑은 고딕"/>
              </a:rPr>
              <a:t>분양가·이익률은 시장 상황·경쟁 단지·금리에 따라 변동될 수 있습니다.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80000" y="3950000"/>
            <a:ext cx="7880000" cy="12000"/>
          </a:xfrm>
          <a:prstGeom prst="rect">
            <a:avLst/>
          </a:prstGeom>
          <a:solidFill>
            <a:srgbClr val="D2D2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Rectangle 16"/>
          <p:cNvSpPr/>
          <p:nvPr/>
        </p:nvSpPr>
        <p:spPr>
          <a:xfrm>
            <a:off x="680000" y="4050000"/>
            <a:ext cx="150000" cy="15000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TextBox 17"/>
          <p:cNvSpPr txBox="1"/>
          <p:nvPr/>
        </p:nvSpPr>
        <p:spPr>
          <a:xfrm>
            <a:off x="960000" y="3980000"/>
            <a:ext cx="76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1D1D1F"/>
                </a:solidFill>
                <a:latin typeface="맑은 고딕"/>
              </a:rPr>
              <a:t>이미지는 컨셉 전달용 레퍼런스이며 실제 설계안과 다를 수 있습니다.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80000" y="4570000"/>
            <a:ext cx="7880000" cy="12000"/>
          </a:xfrm>
          <a:prstGeom prst="rect">
            <a:avLst/>
          </a:prstGeom>
          <a:solidFill>
            <a:srgbClr val="D2D2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Rectangle 19"/>
          <p:cNvSpPr/>
          <p:nvPr/>
        </p:nvSpPr>
        <p:spPr>
          <a:xfrm>
            <a:off x="680000" y="4670000"/>
            <a:ext cx="150000" cy="15000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960000" y="4600000"/>
            <a:ext cx="76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1D1D1F"/>
                </a:solidFill>
                <a:latin typeface="맑은 고딕"/>
              </a:rPr>
              <a:t>원전 비상계획구역(EPZ) 등 입지 특수성은 분양 단계에서 의무 고지됩니다.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600000" y="380000"/>
            <a:ext cx="110000" cy="62000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820000" y="360000"/>
            <a:ext cx="7800000" cy="7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800" b="1">
                <a:solidFill>
                  <a:srgbClr val="1D1D1F"/>
                </a:solidFill>
                <a:latin typeface="맑은 고딕"/>
              </a:rPr>
              <a:t>프로젝트 개요</a:t>
            </a:r>
          </a:p>
        </p:txBody>
      </p:sp>
      <p:sp>
        <p:nvSpPr>
          <p:cNvPr id="4" name="Rectangle 3"/>
          <p:cNvSpPr/>
          <p:nvPr/>
        </p:nvSpPr>
        <p:spPr>
          <a:xfrm>
            <a:off x="600000" y="1120000"/>
            <a:ext cx="7960000" cy="20000"/>
          </a:xfrm>
          <a:prstGeom prst="rect">
            <a:avLst/>
          </a:prstGeom>
          <a:solidFill>
            <a:srgbClr val="D2D2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Picture 4" descr="coastal_landscape_seaside_path_garden_20260529_202851_02_pixaba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0000" y="1500000"/>
            <a:ext cx="3850000" cy="4700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0000" y="1570000"/>
            <a:ext cx="150000" cy="15000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60000" y="1500000"/>
            <a:ext cx="39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1D1D1F"/>
                </a:solidFill>
                <a:latin typeface="맑은 고딕"/>
              </a:rPr>
              <a:t>위치: 울산 울주군 서생면 (간절곶·신리한옥마을 권역)</a:t>
            </a:r>
          </a:p>
        </p:txBody>
      </p:sp>
      <p:sp>
        <p:nvSpPr>
          <p:cNvPr id="8" name="Rectangle 7"/>
          <p:cNvSpPr/>
          <p:nvPr/>
        </p:nvSpPr>
        <p:spPr>
          <a:xfrm>
            <a:off x="680000" y="2190000"/>
            <a:ext cx="150000" cy="15000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960000" y="2120000"/>
            <a:ext cx="39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1D1D1F"/>
                </a:solidFill>
                <a:latin typeface="맑은 고딕"/>
              </a:rPr>
              <a:t>부지: 약 25,000㎡ · 세대수: 70세대 (타운하우스)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000" y="2810000"/>
            <a:ext cx="150000" cy="15000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960000" y="2740000"/>
            <a:ext cx="39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1D1D1F"/>
                </a:solidFill>
                <a:latin typeface="맑은 고딕"/>
              </a:rPr>
              <a:t>컨셉: KOREAN COASTAL MODERN — 동해와 한옥이 만나는 프리미엄 타운하우스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80000" y="3430000"/>
            <a:ext cx="150000" cy="15000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960000" y="3360000"/>
            <a:ext cx="39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1D1D1F"/>
                </a:solidFill>
                <a:latin typeface="맑은 고딕"/>
              </a:rPr>
              <a:t>입지 강점 1 — 동해 일출 조망과 해안 산책로 직접 연결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80000" y="4050000"/>
            <a:ext cx="150000" cy="15000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960000" y="3980000"/>
            <a:ext cx="39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1D1D1F"/>
                </a:solidFill>
                <a:latin typeface="맑은 고딕"/>
              </a:rPr>
              <a:t>입지 강점 2 — 신리한옥마을 문화권 연계 (한국적 정체성)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80000" y="4670000"/>
            <a:ext cx="150000" cy="15000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60000" y="4600000"/>
            <a:ext cx="39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1D1D1F"/>
                </a:solidFill>
                <a:latin typeface="맑은 고딕"/>
              </a:rPr>
              <a:t>입지 강점 3 — 간절곶 관광권 + KTX 울산역 광역 접근성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600000" y="380000"/>
            <a:ext cx="110000" cy="62000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820000" y="360000"/>
            <a:ext cx="7800000" cy="7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800" b="1">
                <a:solidFill>
                  <a:srgbClr val="1D1D1F"/>
                </a:solidFill>
                <a:latin typeface="맑은 고딕"/>
              </a:rPr>
              <a:t>입지 분석</a:t>
            </a:r>
          </a:p>
        </p:txBody>
      </p:sp>
      <p:sp>
        <p:nvSpPr>
          <p:cNvPr id="4" name="Rectangle 3"/>
          <p:cNvSpPr/>
          <p:nvPr/>
        </p:nvSpPr>
        <p:spPr>
          <a:xfrm>
            <a:off x="600000" y="1120000"/>
            <a:ext cx="7960000" cy="20000"/>
          </a:xfrm>
          <a:prstGeom prst="rect">
            <a:avLst/>
          </a:prstGeom>
          <a:solidFill>
            <a:srgbClr val="D2D2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Picture 4" descr="coastal_landscape_seaside_path_garden_20260529_202851_01_pixaba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0000" y="1500000"/>
            <a:ext cx="3850000" cy="4700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0000" y="1570000"/>
            <a:ext cx="150000" cy="15000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60000" y="1500000"/>
            <a:ext cx="39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1D1D1F"/>
                </a:solidFill>
                <a:latin typeface="맑은 고딕"/>
              </a:rPr>
              <a:t>해안 입지: 동해 직선 조망, 일출 명소(간절곶) 5분 권역</a:t>
            </a:r>
          </a:p>
        </p:txBody>
      </p:sp>
      <p:sp>
        <p:nvSpPr>
          <p:cNvPr id="8" name="Rectangle 7"/>
          <p:cNvSpPr/>
          <p:nvPr/>
        </p:nvSpPr>
        <p:spPr>
          <a:xfrm>
            <a:off x="680000" y="2190000"/>
            <a:ext cx="150000" cy="15000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960000" y="2120000"/>
            <a:ext cx="39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1D1D1F"/>
                </a:solidFill>
                <a:latin typeface="맑은 고딕"/>
              </a:rPr>
              <a:t>관광 자원: 신리한옥마을·진하해수욕장·서생포왜성 도보·차량 연계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000" y="2810000"/>
            <a:ext cx="150000" cy="15000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960000" y="2740000"/>
            <a:ext cx="39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1D1D1F"/>
                </a:solidFill>
                <a:latin typeface="맑은 고딕"/>
              </a:rPr>
              <a:t>광역 접근: KTX 울산역 약 40분, 경부고속도로 진영IC 연결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80000" y="3430000"/>
            <a:ext cx="150000" cy="15000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960000" y="3360000"/>
            <a:ext cx="39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1D1D1F"/>
                </a:solidFill>
                <a:latin typeface="맑은 고딕"/>
              </a:rPr>
              <a:t>주변 인프라: 부산 기장권 생활권 공유, 의료·교육 30분 권역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80000" y="4050000"/>
            <a:ext cx="150000" cy="15000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960000" y="3980000"/>
            <a:ext cx="39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1D1D1F"/>
                </a:solidFill>
                <a:latin typeface="맑은 고딕"/>
              </a:rPr>
              <a:t>타깃 1차: 40~60대 세컨드하우스 수요 (부산·울산·수도권)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80000" y="4670000"/>
            <a:ext cx="150000" cy="15000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60000" y="4600000"/>
            <a:ext cx="39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1D1D1F"/>
                </a:solidFill>
                <a:latin typeface="맑은 고딕"/>
              </a:rPr>
              <a:t>타깃 2차: 30대 후반 가족 — 워케이션·리모트워크 정착형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600000" y="380000"/>
            <a:ext cx="110000" cy="62000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820000" y="360000"/>
            <a:ext cx="7800000" cy="7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800" b="1">
                <a:solidFill>
                  <a:srgbClr val="1D1D1F"/>
                </a:solidFill>
                <a:latin typeface="맑은 고딕"/>
              </a:rPr>
              <a:t>디자인 컨셉</a:t>
            </a:r>
          </a:p>
        </p:txBody>
      </p:sp>
      <p:sp>
        <p:nvSpPr>
          <p:cNvPr id="4" name="Rectangle 3"/>
          <p:cNvSpPr/>
          <p:nvPr/>
        </p:nvSpPr>
        <p:spPr>
          <a:xfrm>
            <a:off x="600000" y="1120000"/>
            <a:ext cx="7960000" cy="20000"/>
          </a:xfrm>
          <a:prstGeom prst="rect">
            <a:avLst/>
          </a:prstGeom>
          <a:solidFill>
            <a:srgbClr val="D2D2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Picture 4" descr="minimal_Korean_architecture_courtyard_ha_20260529_202836_02_pixaba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0000" y="1500000"/>
            <a:ext cx="3850000" cy="4700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0000" y="1570000"/>
            <a:ext cx="150000" cy="15000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60000" y="1500000"/>
            <a:ext cx="39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1D1D1F"/>
                </a:solidFill>
                <a:latin typeface="맑은 고딕"/>
              </a:rPr>
              <a:t>스테이트먼트 — "수평선의 절제 위에 처마 그림자가 머무는 마을"</a:t>
            </a:r>
          </a:p>
        </p:txBody>
      </p:sp>
      <p:sp>
        <p:nvSpPr>
          <p:cNvPr id="8" name="Rectangle 7"/>
          <p:cNvSpPr/>
          <p:nvPr/>
        </p:nvSpPr>
        <p:spPr>
          <a:xfrm>
            <a:off x="680000" y="2190000"/>
            <a:ext cx="150000" cy="15000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960000" y="2120000"/>
            <a:ext cx="39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1D1D1F"/>
                </a:solidFill>
                <a:latin typeface="맑은 고딕"/>
              </a:rPr>
              <a:t>키워드 1 — 절제 (Restraint): 불필요한 장식 배제, 매스의 정직함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000" y="2810000"/>
            <a:ext cx="150000" cy="15000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960000" y="2740000"/>
            <a:ext cx="39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1D1D1F"/>
                </a:solidFill>
                <a:latin typeface="맑은 고딕"/>
              </a:rPr>
              <a:t>키워드 2 — 수평선 (Horizon): 동해 수평선과 평행한 저층 매스 라인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80000" y="3430000"/>
            <a:ext cx="150000" cy="15000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960000" y="3360000"/>
            <a:ext cx="39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1D1D1F"/>
                </a:solidFill>
                <a:latin typeface="맑은 고딕"/>
              </a:rPr>
              <a:t>키워드 3 — 처마 그림자 (Eave Shadow): 깊은 차양과 빛의 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80000" y="4050000"/>
            <a:ext cx="150000" cy="15000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960000" y="3980000"/>
            <a:ext cx="39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1D1D1F"/>
                </a:solidFill>
                <a:latin typeface="맑은 고딕"/>
              </a:rPr>
              <a:t>키워드 4 — 한식 비례 (Hanok Proportion): 칸·간 모듈, 마당 중심 구성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80000" y="4670000"/>
            <a:ext cx="150000" cy="15000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60000" y="4600000"/>
            <a:ext cx="39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1D1D1F"/>
                </a:solidFill>
                <a:latin typeface="맑은 고딕"/>
              </a:rPr>
              <a:t>키워드 5 — 바람결 텍스처 (Wind Texture): 라임워시·적삼목·한지 질감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600000" y="380000"/>
            <a:ext cx="110000" cy="62000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820000" y="360000"/>
            <a:ext cx="7800000" cy="7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800" b="1">
                <a:solidFill>
                  <a:srgbClr val="1D1D1F"/>
                </a:solidFill>
                <a:latin typeface="맑은 고딕"/>
              </a:rPr>
              <a:t>마스터플랜 — 토지이용계획</a:t>
            </a:r>
          </a:p>
        </p:txBody>
      </p:sp>
      <p:sp>
        <p:nvSpPr>
          <p:cNvPr id="4" name="Rectangle 3"/>
          <p:cNvSpPr/>
          <p:nvPr/>
        </p:nvSpPr>
        <p:spPr>
          <a:xfrm>
            <a:off x="600000" y="1120000"/>
            <a:ext cx="7960000" cy="20000"/>
          </a:xfrm>
          <a:prstGeom prst="rect">
            <a:avLst/>
          </a:prstGeom>
          <a:solidFill>
            <a:srgbClr val="D2D2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40000" y="1500000"/>
          <a:ext cx="7860000" cy="28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5000"/>
                <a:gridCol w="1965000"/>
                <a:gridCol w="1965000"/>
                <a:gridCol w="1965000"/>
              </a:tblGrid>
              <a:tr h="400000">
                <a:tc>
                  <a:txBody>
                    <a:bodyPr/>
                    <a:lstStyle/>
                    <a:p>
                      <a:pPr algn="ctr"/>
                      <a:r>
                        <a:rPr sz="1100" b="1">
                          <a:solidFill>
                            <a:srgbClr val="FFFFFF"/>
                          </a:solidFill>
                          <a:latin typeface="맑은 고딕"/>
                        </a:rPr>
                        <a:t>용도</a:t>
                      </a:r>
                    </a:p>
                  </a:txBody>
                  <a:tcPr anchor="ctr"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 b="1">
                          <a:solidFill>
                            <a:srgbClr val="FFFFFF"/>
                          </a:solidFill>
                          <a:latin typeface="맑은 고딕"/>
                        </a:rPr>
                        <a:t>면적(㎡)</a:t>
                      </a:r>
                    </a:p>
                  </a:txBody>
                  <a:tcPr anchor="ctr"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 b="1">
                          <a:solidFill>
                            <a:srgbClr val="FFFFFF"/>
                          </a:solidFill>
                          <a:latin typeface="맑은 고딕"/>
                        </a:rPr>
                        <a:t>비율</a:t>
                      </a:r>
                    </a:p>
                  </a:txBody>
                  <a:tcPr anchor="ctr"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 b="1">
                          <a:solidFill>
                            <a:srgbClr val="FFFFFF"/>
                          </a:solidFill>
                          <a:latin typeface="맑은 고딕"/>
                        </a:rPr>
                        <a:t>비고</a:t>
                      </a:r>
                    </a:p>
                  </a:txBody>
                  <a:tcPr anchor="ctr">
                    <a:solidFill>
                      <a:srgbClr val="0066CC"/>
                    </a:solidFill>
                  </a:tcPr>
                </a:tc>
              </a:tr>
              <a:tr h="400000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D1D1F"/>
                          </a:solidFill>
                          <a:latin typeface="맑은 고딕"/>
                        </a:rPr>
                        <a:t>주거영역 (70세대)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1D1D1F"/>
                          </a:solidFill>
                          <a:latin typeface="맑은 고딕"/>
                        </a:rPr>
                        <a:t>13,750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1D1D1F"/>
                          </a:solidFill>
                          <a:latin typeface="맑은 고딕"/>
                        </a:rPr>
                        <a:t>55%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D1D1F"/>
                          </a:solidFill>
                          <a:latin typeface="맑은 고딕"/>
                        </a:rPr>
                        <a:t>동남향 직교축 배치, 계단식 레벨링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</a:tr>
              <a:tr h="400000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D1D1F"/>
                          </a:solidFill>
                          <a:latin typeface="맑은 고딕"/>
                        </a:rPr>
                        <a:t>도로·주차</a:t>
                      </a:r>
                    </a:p>
                  </a:txBody>
                  <a:tcPr anchor="ctr">
                    <a:solidFill>
                      <a:srgbClr val="F5F5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1D1D1F"/>
                          </a:solidFill>
                          <a:latin typeface="맑은 고딕"/>
                        </a:rPr>
                        <a:t>4,000</a:t>
                      </a:r>
                    </a:p>
                  </a:txBody>
                  <a:tcPr anchor="ctr">
                    <a:solidFill>
                      <a:srgbClr val="F5F5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1D1D1F"/>
                          </a:solidFill>
                          <a:latin typeface="맑은 고딕"/>
                        </a:rPr>
                        <a:t>16%</a:t>
                      </a:r>
                    </a:p>
                  </a:txBody>
                  <a:tcPr anchor="ctr">
                    <a:solidFill>
                      <a:srgbClr val="F5F5F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D1D1F"/>
                          </a:solidFill>
                          <a:latin typeface="맑은 고딕"/>
                        </a:rPr>
                        <a:t>보행자 우선, 지하·필로티 주차 병행</a:t>
                      </a:r>
                    </a:p>
                  </a:txBody>
                  <a:tcPr anchor="ctr">
                    <a:solidFill>
                      <a:srgbClr val="F5F5F7"/>
                    </a:solidFill>
                  </a:tcPr>
                </a:tc>
              </a:tr>
              <a:tr h="400000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D1D1F"/>
                          </a:solidFill>
                          <a:latin typeface="맑은 고딕"/>
                        </a:rPr>
                        <a:t>어메니티 (클럽·커뮤니티)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1D1D1F"/>
                          </a:solidFill>
                          <a:latin typeface="맑은 고딕"/>
                        </a:rPr>
                        <a:t>2,500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1D1D1F"/>
                          </a:solidFill>
                          <a:latin typeface="맑은 고딕"/>
                        </a:rPr>
                        <a:t>10%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D1D1F"/>
                          </a:solidFill>
                          <a:latin typeface="맑은 고딕"/>
                        </a:rPr>
                        <a:t>단지 중심부 + 스테이동 별도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</a:tr>
              <a:tr h="400000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D1D1F"/>
                          </a:solidFill>
                          <a:latin typeface="맑은 고딕"/>
                        </a:rPr>
                        <a:t>녹지·조경</a:t>
                      </a:r>
                    </a:p>
                  </a:txBody>
                  <a:tcPr anchor="ctr">
                    <a:solidFill>
                      <a:srgbClr val="F5F5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1D1D1F"/>
                          </a:solidFill>
                          <a:latin typeface="맑은 고딕"/>
                        </a:rPr>
                        <a:t>3,750</a:t>
                      </a:r>
                    </a:p>
                  </a:txBody>
                  <a:tcPr anchor="ctr">
                    <a:solidFill>
                      <a:srgbClr val="F5F5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1D1D1F"/>
                          </a:solidFill>
                          <a:latin typeface="맑은 고딕"/>
                        </a:rPr>
                        <a:t>15%</a:t>
                      </a:r>
                    </a:p>
                  </a:txBody>
                  <a:tcPr anchor="ctr">
                    <a:solidFill>
                      <a:srgbClr val="F5F5F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D1D1F"/>
                          </a:solidFill>
                          <a:latin typeface="맑은 고딕"/>
                        </a:rPr>
                        <a:t>해안 산책로 연계, 공유 텃밭 포함</a:t>
                      </a:r>
                    </a:p>
                  </a:txBody>
                  <a:tcPr anchor="ctr">
                    <a:solidFill>
                      <a:srgbClr val="F5F5F7"/>
                    </a:solidFill>
                  </a:tcPr>
                </a:tc>
              </a:tr>
              <a:tr h="400000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D1D1F"/>
                          </a:solidFill>
                          <a:latin typeface="맑은 고딕"/>
                        </a:rPr>
                        <a:t>기반시설·기타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1D1D1F"/>
                          </a:solidFill>
                          <a:latin typeface="맑은 고딕"/>
                        </a:rPr>
                        <a:t>1,000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1D1D1F"/>
                          </a:solidFill>
                          <a:latin typeface="맑은 고딕"/>
                        </a:rPr>
                        <a:t>4%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D1D1F"/>
                          </a:solidFill>
                          <a:latin typeface="맑은 고딕"/>
                        </a:rPr>
                        <a:t>기계실·관리동·완충녹지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</a:tr>
              <a:tr h="400000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D1D1F"/>
                          </a:solidFill>
                          <a:latin typeface="맑은 고딕"/>
                        </a:rPr>
                        <a:t>합계</a:t>
                      </a:r>
                    </a:p>
                  </a:txBody>
                  <a:tcPr anchor="ctr">
                    <a:solidFill>
                      <a:srgbClr val="F5F5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1D1D1F"/>
                          </a:solidFill>
                          <a:latin typeface="맑은 고딕"/>
                        </a:rPr>
                        <a:t>25,000</a:t>
                      </a:r>
                    </a:p>
                  </a:txBody>
                  <a:tcPr anchor="ctr">
                    <a:solidFill>
                      <a:srgbClr val="F5F5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1D1D1F"/>
                          </a:solidFill>
                          <a:latin typeface="맑은 고딕"/>
                        </a:rPr>
                        <a:t>100%</a:t>
                      </a:r>
                    </a:p>
                  </a:txBody>
                  <a:tcPr anchor="ctr">
                    <a:solidFill>
                      <a:srgbClr val="F5F5F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D1D1F"/>
                          </a:solidFill>
                          <a:latin typeface="맑은 고딕"/>
                        </a:rPr>
                        <a:t>—</a:t>
                      </a:r>
                    </a:p>
                  </a:txBody>
                  <a:tcPr anchor="ctr">
                    <a:solidFill>
                      <a:srgbClr val="F5F5F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600000" y="380000"/>
            <a:ext cx="110000" cy="62000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820000" y="360000"/>
            <a:ext cx="7800000" cy="7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800" b="1">
                <a:solidFill>
                  <a:srgbClr val="1D1D1F"/>
                </a:solidFill>
                <a:latin typeface="맑은 고딕"/>
              </a:rPr>
              <a:t>세대 구성안</a:t>
            </a:r>
          </a:p>
        </p:txBody>
      </p:sp>
      <p:sp>
        <p:nvSpPr>
          <p:cNvPr id="4" name="Rectangle 3"/>
          <p:cNvSpPr/>
          <p:nvPr/>
        </p:nvSpPr>
        <p:spPr>
          <a:xfrm>
            <a:off x="600000" y="1120000"/>
            <a:ext cx="7960000" cy="20000"/>
          </a:xfrm>
          <a:prstGeom prst="rect">
            <a:avLst/>
          </a:prstGeom>
          <a:solidFill>
            <a:srgbClr val="D2D2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40000" y="1500000"/>
          <a:ext cx="7860000" cy="24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5000"/>
                <a:gridCol w="1965000"/>
                <a:gridCol w="1965000"/>
                <a:gridCol w="1965000"/>
              </a:tblGrid>
              <a:tr h="400000">
                <a:tc>
                  <a:txBody>
                    <a:bodyPr/>
                    <a:lstStyle/>
                    <a:p>
                      <a:pPr algn="ctr"/>
                      <a:r>
                        <a:rPr sz="1100" b="1">
                          <a:solidFill>
                            <a:srgbClr val="FFFFFF"/>
                          </a:solidFill>
                          <a:latin typeface="맑은 고딕"/>
                        </a:rPr>
                        <a:t>타입</a:t>
                      </a:r>
                    </a:p>
                  </a:txBody>
                  <a:tcPr anchor="ctr"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 b="1">
                          <a:solidFill>
                            <a:srgbClr val="FFFFFF"/>
                          </a:solidFill>
                          <a:latin typeface="맑은 고딕"/>
                        </a:rPr>
                        <a:t>전용면적</a:t>
                      </a:r>
                    </a:p>
                  </a:txBody>
                  <a:tcPr anchor="ctr"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 b="1">
                          <a:solidFill>
                            <a:srgbClr val="FFFFFF"/>
                          </a:solidFill>
                          <a:latin typeface="맑은 고딕"/>
                        </a:rPr>
                        <a:t>세대수</a:t>
                      </a:r>
                    </a:p>
                  </a:txBody>
                  <a:tcPr anchor="ctr"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 b="1">
                          <a:solidFill>
                            <a:srgbClr val="FFFFFF"/>
                          </a:solidFill>
                          <a:latin typeface="맑은 고딕"/>
                        </a:rPr>
                        <a:t>주요 특징</a:t>
                      </a:r>
                    </a:p>
                  </a:txBody>
                  <a:tcPr anchor="ctr">
                    <a:solidFill>
                      <a:srgbClr val="0066CC"/>
                    </a:solidFill>
                  </a:tcPr>
                </a:tc>
              </a:tr>
              <a:tr h="400000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D1D1F"/>
                          </a:solidFill>
                          <a:latin typeface="맑은 고딕"/>
                        </a:rPr>
                        <a:t>A · 35평형 단독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1D1D1F"/>
                          </a:solidFill>
                          <a:latin typeface="맑은 고딕"/>
                        </a:rPr>
                        <a:t>115㎡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1D1D1F"/>
                          </a:solidFill>
                          <a:latin typeface="맑은 고딕"/>
                        </a:rPr>
                        <a:t>30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1D1D1F"/>
                          </a:solidFill>
                          <a:latin typeface="맑은 고딕"/>
                        </a:rPr>
                        <a:t>4인 가족 · 마당 + 테라스 · 표준형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</a:tr>
              <a:tr h="400000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D1D1F"/>
                          </a:solidFill>
                          <a:latin typeface="맑은 고딕"/>
                        </a:rPr>
                        <a:t>B · 45평형 프리미엄</a:t>
                      </a:r>
                    </a:p>
                  </a:txBody>
                  <a:tcPr anchor="ctr">
                    <a:solidFill>
                      <a:srgbClr val="F5F5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1D1D1F"/>
                          </a:solidFill>
                          <a:latin typeface="맑은 고딕"/>
                        </a:rPr>
                        <a:t>148㎡</a:t>
                      </a:r>
                    </a:p>
                  </a:txBody>
                  <a:tcPr anchor="ctr">
                    <a:solidFill>
                      <a:srgbClr val="F5F5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1D1D1F"/>
                          </a:solidFill>
                          <a:latin typeface="맑은 고딕"/>
                        </a:rPr>
                        <a:t>15</a:t>
                      </a:r>
                    </a:p>
                  </a:txBody>
                  <a:tcPr anchor="ctr">
                    <a:solidFill>
                      <a:srgbClr val="F5F5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1D1D1F"/>
                          </a:solidFill>
                          <a:latin typeface="맑은 고딕"/>
                        </a:rPr>
                        <a:t>오션뷰 1열 · 마스터 스위트 · 전용 데크</a:t>
                      </a:r>
                    </a:p>
                  </a:txBody>
                  <a:tcPr anchor="ctr">
                    <a:solidFill>
                      <a:srgbClr val="F5F5F7"/>
                    </a:solidFill>
                  </a:tcPr>
                </a:tc>
              </a:tr>
              <a:tr h="400000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D1D1F"/>
                          </a:solidFill>
                          <a:latin typeface="맑은 고딕"/>
                        </a:rPr>
                        <a:t>C · 30평형 듀플렉스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1D1D1F"/>
                          </a:solidFill>
                          <a:latin typeface="맑은 고딕"/>
                        </a:rPr>
                        <a:t>99㎡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1D1D1F"/>
                          </a:solidFill>
                          <a:latin typeface="맑은 고딕"/>
                        </a:rPr>
                        <a:t>15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1D1D1F"/>
                          </a:solidFill>
                          <a:latin typeface="맑은 고딕"/>
                        </a:rPr>
                        <a:t>진입부 배치 · 2인 가구 · 컴팩트 효율형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</a:tr>
              <a:tr h="400000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D1D1F"/>
                          </a:solidFill>
                          <a:latin typeface="맑은 고딕"/>
                        </a:rPr>
                        <a:t>D · 25평형 스테이</a:t>
                      </a:r>
                    </a:p>
                  </a:txBody>
                  <a:tcPr anchor="ctr">
                    <a:solidFill>
                      <a:srgbClr val="F5F5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1D1D1F"/>
                          </a:solidFill>
                          <a:latin typeface="맑은 고딕"/>
                        </a:rPr>
                        <a:t>82㎡</a:t>
                      </a:r>
                    </a:p>
                  </a:txBody>
                  <a:tcPr anchor="ctr">
                    <a:solidFill>
                      <a:srgbClr val="F5F5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1D1D1F"/>
                          </a:solidFill>
                          <a:latin typeface="맑은 고딕"/>
                        </a:rPr>
                        <a:t>10</a:t>
                      </a:r>
                    </a:p>
                  </a:txBody>
                  <a:tcPr anchor="ctr">
                    <a:solidFill>
                      <a:srgbClr val="F5F5F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D1D1F"/>
                          </a:solidFill>
                          <a:latin typeface="맑은 고딕"/>
                        </a:rPr>
                        <a:t>단기 임대 가능 · 호텔형 운영 옵션</a:t>
                      </a:r>
                    </a:p>
                  </a:txBody>
                  <a:tcPr anchor="ctr">
                    <a:solidFill>
                      <a:srgbClr val="F5F5F7"/>
                    </a:solidFill>
                  </a:tcPr>
                </a:tc>
              </a:tr>
              <a:tr h="400000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D1D1F"/>
                          </a:solidFill>
                          <a:latin typeface="맑은 고딕"/>
                        </a:rPr>
                        <a:t>합계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D1D1F"/>
                          </a:solidFill>
                          <a:latin typeface="맑은 고딕"/>
                        </a:rPr>
                        <a:t>—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1D1D1F"/>
                          </a:solidFill>
                          <a:latin typeface="맑은 고딕"/>
                        </a:rPr>
                        <a:t>70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D1D1F"/>
                          </a:solidFill>
                          <a:latin typeface="맑은 고딕"/>
                        </a:rPr>
                        <a:t>타입 믹스로 수요 분산 및 분양 리스크 완화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600000" y="380000"/>
            <a:ext cx="110000" cy="62000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820000" y="360000"/>
            <a:ext cx="7800000" cy="7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800" b="1">
                <a:solidFill>
                  <a:srgbClr val="1D1D1F"/>
                </a:solidFill>
                <a:latin typeface="맑은 고딕"/>
              </a:rPr>
              <a:t>외관 마감재 팔레트</a:t>
            </a:r>
          </a:p>
        </p:txBody>
      </p:sp>
      <p:sp>
        <p:nvSpPr>
          <p:cNvPr id="4" name="Rectangle 3"/>
          <p:cNvSpPr/>
          <p:nvPr/>
        </p:nvSpPr>
        <p:spPr>
          <a:xfrm>
            <a:off x="600000" y="1120000"/>
            <a:ext cx="7960000" cy="20000"/>
          </a:xfrm>
          <a:prstGeom prst="rect">
            <a:avLst/>
          </a:prstGeom>
          <a:solidFill>
            <a:srgbClr val="D2D2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Picture 4" descr="natural_wood_stone_facade_house_exterior_20260529_202845_03_pixaba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0000" y="1500000"/>
            <a:ext cx="3850000" cy="4700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0000" y="1570000"/>
            <a:ext cx="150000" cy="15000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60000" y="1500000"/>
            <a:ext cx="39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1D1D1F"/>
                </a:solidFill>
                <a:latin typeface="맑은 고딕"/>
              </a:rPr>
              <a:t>외벽 주재 — Sand Beige #D9CFC1 (라임워시 스타코, 무광 마감)</a:t>
            </a:r>
          </a:p>
        </p:txBody>
      </p:sp>
      <p:sp>
        <p:nvSpPr>
          <p:cNvPr id="8" name="Rectangle 7"/>
          <p:cNvSpPr/>
          <p:nvPr/>
        </p:nvSpPr>
        <p:spPr>
          <a:xfrm>
            <a:off x="680000" y="2190000"/>
            <a:ext cx="150000" cy="15000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960000" y="2120000"/>
            <a:ext cx="39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1D1D1F"/>
                </a:solidFill>
                <a:latin typeface="맑은 고딕"/>
              </a:rPr>
              <a:t>외벽 보조 — Char Brown #3E342B (탄화 적삼목 사이딩, 세로 결)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000" y="2810000"/>
            <a:ext cx="150000" cy="15000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960000" y="2740000"/>
            <a:ext cx="39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1D1D1F"/>
                </a:solidFill>
                <a:latin typeface="맑은 고딕"/>
              </a:rPr>
              <a:t>지붕 — Slate Charcoal #2B2E33 (평기와형 메탈루핑, 처마 강조)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80000" y="3430000"/>
            <a:ext cx="150000" cy="15000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960000" y="3360000"/>
            <a:ext cx="39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1D1D1F"/>
                </a:solidFill>
                <a:latin typeface="맑은 고딕"/>
              </a:rPr>
              <a:t>창호 — Warm Black #1C1C1C (알루미늄 시스템창, 슬림 프레임)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80000" y="4050000"/>
            <a:ext cx="150000" cy="15000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960000" y="3980000"/>
            <a:ext cx="39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1D1D1F"/>
                </a:solidFill>
                <a:latin typeface="맑은 고딕"/>
              </a:rPr>
              <a:t>디테일 — 처마 하부 노출 적삼목 루버, 석재 기단(현무암 버너 마감)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80000" y="4670000"/>
            <a:ext cx="150000" cy="15000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60000" y="4600000"/>
            <a:ext cx="39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1D1D1F"/>
                </a:solidFill>
                <a:latin typeface="맑은 고딕"/>
              </a:rPr>
              <a:t>팔레트 의도 — 동해 모래·소나무·기와의 자연 색채를 모던 매스에 이식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600000" y="380000"/>
            <a:ext cx="110000" cy="62000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820000" y="360000"/>
            <a:ext cx="7800000" cy="7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800" b="1">
                <a:solidFill>
                  <a:srgbClr val="1D1D1F"/>
                </a:solidFill>
                <a:latin typeface="맑은 고딕"/>
              </a:rPr>
              <a:t>인테리어 마감재 &amp; 컬러 스킴</a:t>
            </a:r>
          </a:p>
        </p:txBody>
      </p:sp>
      <p:sp>
        <p:nvSpPr>
          <p:cNvPr id="4" name="Rectangle 3"/>
          <p:cNvSpPr/>
          <p:nvPr/>
        </p:nvSpPr>
        <p:spPr>
          <a:xfrm>
            <a:off x="600000" y="1120000"/>
            <a:ext cx="7960000" cy="20000"/>
          </a:xfrm>
          <a:prstGeom prst="rect">
            <a:avLst/>
          </a:prstGeom>
          <a:solidFill>
            <a:srgbClr val="D2D2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Picture 4" descr="ocean_view_villa_interior_modern_20260529_202839_01_pixaba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0000" y="1500000"/>
            <a:ext cx="3850000" cy="4700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0000" y="1570000"/>
            <a:ext cx="150000" cy="15000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60000" y="1500000"/>
            <a:ext cx="39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1D1D1F"/>
                </a:solidFill>
                <a:latin typeface="맑은 고딕"/>
              </a:rPr>
              <a:t>바닥 — Oat Oak #C9B190 (오크 원목마루, 와이드 플랭크)</a:t>
            </a:r>
          </a:p>
        </p:txBody>
      </p:sp>
      <p:sp>
        <p:nvSpPr>
          <p:cNvPr id="8" name="Rectangle 7"/>
          <p:cNvSpPr/>
          <p:nvPr/>
        </p:nvSpPr>
        <p:spPr>
          <a:xfrm>
            <a:off x="680000" y="2190000"/>
            <a:ext cx="150000" cy="15000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960000" y="2120000"/>
            <a:ext cx="39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1D1D1F"/>
                </a:solidFill>
                <a:latin typeface="맑은 고딕"/>
              </a:rPr>
              <a:t>벽 — Hanji White #F4EFE6 / 천장 — Soft Ivory #EDE7DA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000" y="2810000"/>
            <a:ext cx="150000" cy="15000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960000" y="2740000"/>
            <a:ext cx="39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1D1D1F"/>
                </a:solidFill>
                <a:latin typeface="맑은 고딕"/>
              </a:rPr>
              <a:t>주방 — Stone Greige #B8AE9E (스톤 카운터 + 무광 우드 도어)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80000" y="3430000"/>
            <a:ext cx="150000" cy="15000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960000" y="3360000"/>
            <a:ext cx="39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1D1D1F"/>
                </a:solidFill>
                <a:latin typeface="맑은 고딕"/>
              </a:rPr>
              <a:t>60-30-10 컬러 — Hanji White 60 / Oat Oak 25 / Slate Charcoal 10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80000" y="4050000"/>
            <a:ext cx="150000" cy="15000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960000" y="3980000"/>
            <a:ext cx="39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1D1D1F"/>
                </a:solidFill>
                <a:latin typeface="맑은 고딕"/>
              </a:rPr>
              <a:t>포인트 컬러 — Pine Green #4A5D4F + Ceramic Blue #6E8A99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80000" y="4670000"/>
            <a:ext cx="150000" cy="15000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60000" y="4600000"/>
            <a:ext cx="39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1D1D1F"/>
                </a:solidFill>
                <a:latin typeface="맑은 고딕"/>
              </a:rPr>
              <a:t>조명 — 2700K 간접조명 베이스 + 3000K 한지 펜던트 포인트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600000" y="380000"/>
            <a:ext cx="110000" cy="62000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820000" y="360000"/>
            <a:ext cx="7800000" cy="7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800" b="1">
                <a:solidFill>
                  <a:srgbClr val="1D1D1F"/>
                </a:solidFill>
                <a:latin typeface="맑은 고딕"/>
              </a:rPr>
              <a:t>한옥적 모던 디테일</a:t>
            </a:r>
          </a:p>
        </p:txBody>
      </p:sp>
      <p:sp>
        <p:nvSpPr>
          <p:cNvPr id="4" name="Rectangle 3"/>
          <p:cNvSpPr/>
          <p:nvPr/>
        </p:nvSpPr>
        <p:spPr>
          <a:xfrm>
            <a:off x="600000" y="1120000"/>
            <a:ext cx="7960000" cy="20000"/>
          </a:xfrm>
          <a:prstGeom prst="rect">
            <a:avLst/>
          </a:prstGeom>
          <a:solidFill>
            <a:srgbClr val="D2D2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Picture 4" descr="minimal_Korean_architecture_courtyard_ha_20260529_202836_03_pixaba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0000" y="1500000"/>
            <a:ext cx="3850000" cy="4700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0000" y="1570000"/>
            <a:ext cx="150000" cy="15000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60000" y="1500000"/>
            <a:ext cx="39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1D1D1F"/>
                </a:solidFill>
                <a:latin typeface="맑은 고딕"/>
              </a:rPr>
              <a:t>처마 라인 재해석 — 캔틸레버 차양(900~1,200mm) + 적삼목 루버 천장</a:t>
            </a:r>
          </a:p>
        </p:txBody>
      </p:sp>
      <p:sp>
        <p:nvSpPr>
          <p:cNvPr id="8" name="Rectangle 7"/>
          <p:cNvSpPr/>
          <p:nvPr/>
        </p:nvSpPr>
        <p:spPr>
          <a:xfrm>
            <a:off x="680000" y="2190000"/>
            <a:ext cx="150000" cy="15000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960000" y="2120000"/>
            <a:ext cx="39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1D1D1F"/>
                </a:solidFill>
                <a:latin typeface="맑은 고딕"/>
              </a:rPr>
              <a:t>마당 시퀀스 — 마당 → 툇마루(데크) → 거실의 3단 진입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000" y="2810000"/>
            <a:ext cx="150000" cy="15000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960000" y="2740000"/>
            <a:ext cx="39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1D1D1F"/>
                </a:solidFill>
                <a:latin typeface="맑은 고딕"/>
              </a:rPr>
              <a:t>창살 패턴 — 정자살·아자살 그래픽화, 알루미늄 그릴 + 한지 백라이팅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80000" y="3430000"/>
            <a:ext cx="150000" cy="15000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960000" y="3360000"/>
            <a:ext cx="39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1D1D1F"/>
                </a:solidFill>
                <a:latin typeface="맑은 고딕"/>
              </a:rPr>
              <a:t>수공간 — 마당 한쪽 얕은 수반(水盤), 비 오는 날 빗소리 연출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80000" y="4050000"/>
            <a:ext cx="150000" cy="15000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960000" y="3980000"/>
            <a:ext cx="39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1D1D1F"/>
                </a:solidFill>
                <a:latin typeface="맑은 고딕"/>
              </a:rPr>
              <a:t>비례 — 칸(間) 모듈 3,300mm 그리드로 평면·창호·천장 통합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80000" y="4670000"/>
            <a:ext cx="150000" cy="15000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60000" y="4600000"/>
            <a:ext cx="39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1D1D1F"/>
                </a:solidFill>
                <a:latin typeface="맑은 고딕"/>
              </a:rPr>
              <a:t>재료 정직성 — 도장·시트 최소화, 원목·석재·금속의 본질감 유지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