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2377440"/>
            <a:ext cx="10881360" cy="3657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200" b="1">
                <a:solidFill>
                  <a:srgbClr val="C9A57B"/>
                </a:solidFill>
                <a:latin typeface="Consolas"/>
              </a:rPr>
              <a:t>QUOTATION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2788920"/>
            <a:ext cx="10881360" cy="109728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4000" b="1">
                <a:solidFill>
                  <a:srgbClr val="2B2B2B"/>
                </a:solidFill>
                <a:latin typeface="Pretendard"/>
              </a:rPr>
              <a:t>신정동 34평 아파트 인테리어 견적 요약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3840480"/>
            <a:ext cx="1088136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600" b="0">
                <a:solidFill>
                  <a:srgbClr val="A8A39C"/>
                </a:solidFill>
                <a:latin typeface="Pretendard"/>
              </a:rPr>
              <a:t>신정동 아파트 · 34평 아파트 전체 인테리어 리모델링 (철거·목공·도배·바닥·주방·욕실·조명·전기·도장)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6126480"/>
            <a:ext cx="10881360" cy="3657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100" b="0">
                <a:solidFill>
                  <a:srgbClr val="A8A39C"/>
                </a:solidFill>
                <a:latin typeface="Consolas"/>
              </a:rPr>
              <a:t>신정동 아파트   2026.06.01   강산건축디자인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A8A39C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84048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C9A57B"/>
                </a:solidFill>
                <a:latin typeface="Consolas"/>
              </a:rPr>
              <a:t>SUMMARY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515600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600" b="1">
                <a:solidFill>
                  <a:srgbClr val="2B2B2B"/>
                </a:solidFill>
                <a:latin typeface="Pretendard"/>
              </a:rPr>
              <a:t>견적 요약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2286000"/>
            <a:ext cx="3575304" cy="1828800"/>
          </a:xfrm>
          <a:prstGeom prst="roundRect">
            <a:avLst/>
          </a:prstGeom>
          <a:solidFill>
            <a:srgbClr val="FAFAFA"/>
          </a:solidFill>
          <a:ln w="9525">
            <a:solidFill>
              <a:srgbClr val="E2DED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2606040"/>
            <a:ext cx="3575304" cy="8229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3200" b="1">
                <a:solidFill>
                  <a:srgbClr val="C9A57B"/>
                </a:solidFill>
                <a:latin typeface="Pretendard"/>
              </a:rPr>
              <a:t>49,070,000원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3474720"/>
            <a:ext cx="3575304" cy="4572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200" b="0">
                <a:solidFill>
                  <a:srgbClr val="A8A39C"/>
                </a:solidFill>
                <a:latin typeface="Pretendard"/>
              </a:rPr>
              <a:t>공급가액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306824" y="2286000"/>
            <a:ext cx="3575304" cy="1828800"/>
          </a:xfrm>
          <a:prstGeom prst="roundRect">
            <a:avLst/>
          </a:prstGeom>
          <a:solidFill>
            <a:srgbClr val="FAFAFA"/>
          </a:solidFill>
          <a:ln w="9525">
            <a:solidFill>
              <a:srgbClr val="E2DED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306824" y="2606040"/>
            <a:ext cx="3575304" cy="8229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3200" b="1">
                <a:solidFill>
                  <a:srgbClr val="C9A57B"/>
                </a:solidFill>
                <a:latin typeface="Pretendard"/>
              </a:rPr>
              <a:t>7,360,500원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306824" y="3474720"/>
            <a:ext cx="3575304" cy="4572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200" b="0">
                <a:solidFill>
                  <a:srgbClr val="A8A39C"/>
                </a:solidFill>
                <a:latin typeface="Pretendard"/>
              </a:rPr>
              <a:t>기업이윤·잡비(15%)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156448" y="2286000"/>
            <a:ext cx="3575304" cy="1828800"/>
          </a:xfrm>
          <a:prstGeom prst="roundRect">
            <a:avLst/>
          </a:prstGeom>
          <a:solidFill>
            <a:srgbClr val="FAFAFA"/>
          </a:solidFill>
          <a:ln w="9525">
            <a:solidFill>
              <a:srgbClr val="E2DED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156448" y="2606040"/>
            <a:ext cx="3575304" cy="8229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3200" b="1">
                <a:solidFill>
                  <a:srgbClr val="C9A57B"/>
                </a:solidFill>
                <a:latin typeface="Pretendard"/>
              </a:rPr>
              <a:t>56,430,500원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156448" y="3474720"/>
            <a:ext cx="3575304" cy="4572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200" b="0">
                <a:solidFill>
                  <a:srgbClr val="A8A39C"/>
                </a:solidFill>
                <a:latin typeface="Pretendard"/>
              </a:rPr>
              <a:t>합계 (VAT 별도)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5212080"/>
            <a:ext cx="11274552" cy="9144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300" b="0">
                <a:solidFill>
                  <a:srgbClr val="A8A39C"/>
                </a:solidFill>
                <a:latin typeface="Pretendard"/>
              </a:rPr>
              <a:t>본 견적은 개략 산정 금액으로, 현장 실측·자재 사양·시공 범위에 따라 실제 금액과 상이할 수 있습니다.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A8A39C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3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84048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C9A57B"/>
                </a:solidFill>
                <a:latin typeface="Consolas"/>
              </a:rPr>
              <a:t>COST BREAKDOWN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515600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600" b="1">
                <a:solidFill>
                  <a:srgbClr val="2B2B2B"/>
                </a:solidFill>
                <a:latin typeface="Pretendard"/>
              </a:rPr>
              <a:t>공정별 견적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2103120"/>
          <a:ext cx="11274552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37276"/>
                <a:gridCol w="5637276"/>
              </a:tblGrid>
              <a:tr h="33059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Pretendard"/>
                        </a:rPr>
                        <a:t>공정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Pretendard"/>
                        </a:rPr>
                        <a:t>금액(원)</a:t>
                      </a:r>
                    </a:p>
                  </a:txBody>
                  <a:tcPr>
                    <a:solidFill>
                      <a:srgbClr val="C9A57B"/>
                    </a:solidFill>
                  </a:tcPr>
                </a:tc>
              </a:tr>
              <a:tr h="33059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철거공사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3,200,000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3059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목공공사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7,500,000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3059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도배공사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4,940,000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3059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바닥공사 (강마루+현관타일)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5,730,000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3059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주방공사 (싱크대+타일)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9,700,000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3059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욕실공사 (2개소)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10,700,000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3059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조명·전기공사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5,300,000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3059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도장공사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1,200,000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3059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폐기물·청소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800,000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3059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소계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49,070,000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3059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기업이윤·잡비(15%)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7,360,500</a:t>
                      </a:r>
                    </a:p>
                  </a:txBody>
                  <a:tcPr>
                    <a:solidFill>
                      <a:srgbClr val="FAFAFA"/>
                    </a:solidFill>
                  </a:tcPr>
                </a:tc>
              </a:tr>
              <a:tr h="330600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합계 (VAT 별도)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000">
                          <a:solidFill>
                            <a:srgbClr val="2B2B2B"/>
                          </a:solidFill>
                          <a:latin typeface="Pretendard"/>
                        </a:rPr>
                        <a:t>56,430,500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A8A39C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B2B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468880"/>
            <a:ext cx="10698480" cy="9144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4200" b="1">
                <a:solidFill>
                  <a:srgbClr val="FFFFFF"/>
                </a:solidFill>
                <a:latin typeface="Pretendard"/>
              </a:rPr>
              <a:t>강산건축디자인</a:t>
            </a:r>
          </a:p>
        </p:txBody>
      </p:sp>
      <p:sp>
        <p:nvSpPr>
          <p:cNvPr id="4" name="Rectangle 3"/>
          <p:cNvSpPr/>
          <p:nvPr/>
        </p:nvSpPr>
        <p:spPr>
          <a:xfrm>
            <a:off x="749808" y="3474720"/>
            <a:ext cx="2560320" cy="27432"/>
          </a:xfrm>
          <a:prstGeom prst="rect">
            <a:avLst/>
          </a:prstGeom>
          <a:solidFill>
            <a:srgbClr val="C9A5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3749039"/>
            <a:ext cx="1069848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600" b="0">
                <a:solidFill>
                  <a:srgbClr val="CCCCCC"/>
                </a:solidFill>
                <a:latin typeface="Pretendard"/>
              </a:rPr>
              <a:t>견적 유효기간 5일 · 결제 계약10%/착수20%/중도60%/잔금10%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389120"/>
            <a:ext cx="10698480" cy="4572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Pretendard"/>
              </a:rPr>
              <a:t>본 견적은 현장 실측 후 실제 금액과 상이할 수 있습니다.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5120640"/>
            <a:ext cx="1069848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r>
              <a:rPr sz="1100" b="1">
                <a:solidFill>
                  <a:srgbClr val="C9A57B"/>
                </a:solidFill>
                <a:latin typeface="Consolas"/>
              </a:rPr>
              <a:t>대표 </a:t>
            </a:r>
            <a:r>
              <a:rPr sz="1100">
                <a:solidFill>
                  <a:srgbClr val="CCCCCC"/>
                </a:solidFill>
                <a:latin typeface="Pretendard"/>
              </a:rPr>
              <a:t>권민재    </a:t>
            </a:r>
            <a:r>
              <a:rPr sz="1100" b="1">
                <a:solidFill>
                  <a:srgbClr val="C9A57B"/>
                </a:solidFill>
                <a:latin typeface="Consolas"/>
              </a:rPr>
              <a:t>사업자 </a:t>
            </a:r>
            <a:r>
              <a:rPr sz="1100">
                <a:solidFill>
                  <a:srgbClr val="CCCCCC"/>
                </a:solidFill>
                <a:latin typeface="Pretendard"/>
              </a:rPr>
              <a:t>418-34-01340    </a:t>
            </a:r>
            <a:r>
              <a:rPr sz="1100" b="1">
                <a:solidFill>
                  <a:srgbClr val="C9A57B"/>
                </a:solidFill>
                <a:latin typeface="Consolas"/>
              </a:rPr>
              <a:t>연락처 </a:t>
            </a:r>
            <a:r>
              <a:rPr sz="1100">
                <a:solidFill>
                  <a:srgbClr val="CCCCCC"/>
                </a:solidFill>
                <a:latin typeface="Pretendard"/>
              </a:rPr>
              <a:t>010-8089-2411    </a:t>
            </a:r>
            <a:r>
              <a:rPr sz="1100" b="1">
                <a:solidFill>
                  <a:srgbClr val="C9A57B"/>
                </a:solidFill>
                <a:latin typeface="Consolas"/>
              </a:rPr>
              <a:t>입금 </a:t>
            </a:r>
            <a:r>
              <a:rPr sz="1100">
                <a:solidFill>
                  <a:srgbClr val="CCCCCC"/>
                </a:solidFill>
                <a:latin typeface="Pretendard"/>
              </a:rPr>
              <a:t>농협은행 권민재 302-1782-9115-01    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E2DED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A8A39C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