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237744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1">
                <a:solidFill>
                  <a:srgbClr val="C9A57B"/>
                </a:solidFill>
                <a:latin typeface="Consolas"/>
              </a:rPr>
              <a:t>QUOTATION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788920"/>
            <a:ext cx="10881360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000" b="1">
                <a:solidFill>
                  <a:srgbClr val="2B2B2B"/>
                </a:solidFill>
                <a:latin typeface="Pretendard"/>
              </a:rPr>
              <a:t>아파트 호텔 럭셔리 리모델링 견적 요약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840480"/>
            <a:ext cx="108813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A8A39C"/>
                </a:solidFill>
                <a:latin typeface="Pretendard"/>
              </a:rPr>
              <a:t>고객 / 25평 아파트 · 호텔 럭셔리 전체 리모델링 (마블 포세린 바닥·우물천장 간접등·골드 포인트)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12648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100" b="0">
                <a:solidFill>
                  <a:srgbClr val="A8A39C"/>
                </a:solidFill>
                <a:latin typeface="Consolas"/>
              </a:rPr>
              <a:t>고객 / 25평 아파트   2026.06.01   강산건축디자인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견적 요약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32,825,000원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공급가액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306824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306824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4,923,750원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06824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기업이윤·잡비(15%)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156448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156448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37,748,750원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56448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합계 (VAT 별도)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5212080"/>
            <a:ext cx="11274552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300" b="0">
                <a:solidFill>
                  <a:srgbClr val="A8A39C"/>
                </a:solidFill>
                <a:latin typeface="Pretendard"/>
              </a:rPr>
              <a:t>본 견적은 개략 산정 금액으로, 현장 실측·자재 사양·시공 범위에 따라 실제 금액과 상이할 수 있습니다.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COST BREAKDOWN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공정별 견적금액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7276"/>
                <a:gridCol w="5637276"/>
              </a:tblGrid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금액(원)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철거공사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3,475,000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설비공사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목공공사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2,720,000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전기·조명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4,300,000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도배·도장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4,560,000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바닥공사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4,250,000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욕실공사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3,250,000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주방공사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3,630,000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창호·문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2,340,000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가구·붙박이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2,300,000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소계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32,825,000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기업이윤·잡비(15%)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4,923,750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9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합계 (VAT 별도)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37,748,750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DETAIL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상세 견적 내역 (1/2)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092"/>
                <a:gridCol w="1879092"/>
                <a:gridCol w="1879092"/>
                <a:gridCol w="1879092"/>
                <a:gridCol w="1879092"/>
                <a:gridCol w="1879092"/>
              </a:tblGrid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공사구분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세부내역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규격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수량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단가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금액(원)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철거공사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기존 바닥재·벽지·천장재 전체 철거 + 폐기물 처리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평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25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115,000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2,875,000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철거공사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욕실 전체 철거 (타일·위생도기·배관 포함)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개소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600,000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600,000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설비공사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급배수 배관 일부 교체 (구축 25년+ 기준, 중급)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식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목공공사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우물천장 틀 제작 + 간접등 박스 목작업 (거실·주방…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평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160,000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1,920,000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목공공사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중문 틀·방문 틀 목작업, 붙박이장 목공 하지 작업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식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800,000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800,000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전기·조명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전기 증설·배선 보강, 스위치·콘센트 교체 (중급, …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식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2,500,000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2,500,000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전기·조명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우물천장 간접등(LED) + 다운라이트 기구 및 설치…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식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1,800,000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1,800,000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도배·도장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LX 실크벽지 전체 도배 (25평형 적용, 도배 면적…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평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68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45,000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3,060,000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도배·도장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우물천장·일반 천장 페인트 도장 (화이트, 중급)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평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25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60,000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1,500,000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바닥공사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마블 포세린타일 (중급 마블패턴, 거실·주방·복도 약…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평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250,000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4,250,000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욕실공사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욕실 전체 교체 1개소 (중급 타일·위생도기·수전·욕…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개소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3,250,000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3,250,000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주방공사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싱크대 상하부장 3.3m, 상판 칸스톤, 후드 포함 …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3.3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1,100,000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3,630,000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9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창호·문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방문 교체 3개소 (중급, 틀 포함)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개소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380,000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1,140,000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DETAIL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상세 견적 내역 (2/2)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2304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092"/>
                <a:gridCol w="1879092"/>
                <a:gridCol w="1879092"/>
                <a:gridCol w="1879092"/>
                <a:gridCol w="1879092"/>
                <a:gridCol w="1879092"/>
              </a:tblGrid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공사구분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세부내역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규격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수량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단가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금액(원)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창호·문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슬라이딩 중문 1개 (골드 포인트 프레임, 중급, 추…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식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1,200,000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1,200,000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가구·붙박이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붙박이장 1개소 (침실, 중급) + 신발장 1개소 (…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식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2,300,000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2,300,000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소계 (공급가액)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32,825,000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기업이윤·공과잡비(15%)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4,923,750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총 합계 (VAT 별도)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37,748,750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PROCESS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시공 프로세스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011680"/>
            <a:ext cx="11274552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3000" b="1">
                <a:solidFill>
                  <a:srgbClr val="C9A57B"/>
                </a:solidFill>
                <a:latin typeface="Pretendard"/>
              </a:rPr>
              <a:t>STEP BY STEP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743200"/>
            <a:ext cx="11274552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300" b="0">
                <a:solidFill>
                  <a:srgbClr val="A8A39C"/>
                </a:solidFill>
                <a:latin typeface="Pretendard"/>
              </a:rPr>
              <a:t>현장 실측부터 준공 청소까지, 강산건축이 단계별로 책임 시공합니다.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철거공사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현장 실측 후 기존 구조물 철거 및 정리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44418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481578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81578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전기·조명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81578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골조·설비·목공 등 핵심 공정 진행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31636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68796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68796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욕실공사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68796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타일·도배·바닥 등 마감 공정 진행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118854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256014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56014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창호·문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56014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조명·가구 설치 후 정밀 준공 청소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SCHEDULE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일정 계획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8184"/>
                <a:gridCol w="3758184"/>
                <a:gridCol w="3758184"/>
              </a:tblGrid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소요기간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진행 일정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철거공사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1~3일차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설비공사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4~5일차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전기·조명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6~7일차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목공공사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7일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8~14일차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욕실공사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4일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15~18일차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주방공사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19~21일차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도배·도장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22~24일차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바닥공사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25~27일차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가구·붙박이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28~30일차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창호·문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31~32일차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총 공사기간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약 32일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공휴일·현장여건 제외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468880"/>
            <a:ext cx="10698480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Pretendard"/>
              </a:rPr>
              <a:t>강산건축디자인</a:t>
            </a:r>
          </a:p>
        </p:txBody>
      </p:sp>
      <p:sp>
        <p:nvSpPr>
          <p:cNvPr id="4" name="Rectangle 3"/>
          <p:cNvSpPr/>
          <p:nvPr/>
        </p:nvSpPr>
        <p:spPr>
          <a:xfrm>
            <a:off x="749808" y="3474720"/>
            <a:ext cx="2560320" cy="27432"/>
          </a:xfrm>
          <a:prstGeom prst="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3749039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CCCCCC"/>
                </a:solidFill>
                <a:latin typeface="Pretendard"/>
              </a:rPr>
              <a:t>견적 유효기간 5일 · 결제 계약10%/착수20%/중도60%/잔금10%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retendard"/>
              </a:rPr>
              <a:t>본 견적은 현장 실측 후 실제 금액과 상이할 수 있습니다.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120640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100" b="1">
                <a:solidFill>
                  <a:srgbClr val="C9A57B"/>
                </a:solidFill>
                <a:latin typeface="Consolas"/>
              </a:rPr>
              <a:t>대표 </a:t>
            </a:r>
            <a:r>
              <a:rPr sz="1100">
                <a:solidFill>
                  <a:srgbClr val="CCCCCC"/>
                </a:solidFill>
                <a:latin typeface="Pretendard"/>
              </a:rPr>
              <a:t>권민재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사업자 </a:t>
            </a:r>
            <a:r>
              <a:rPr sz="1100">
                <a:solidFill>
                  <a:srgbClr val="CCCCCC"/>
                </a:solidFill>
                <a:latin typeface="Pretendard"/>
              </a:rPr>
              <a:t>418-34-01340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연락처 </a:t>
            </a:r>
            <a:r>
              <a:rPr sz="1100">
                <a:solidFill>
                  <a:srgbClr val="CCCCCC"/>
                </a:solidFill>
                <a:latin typeface="Pretendard"/>
              </a:rPr>
              <a:t>010-8089-2411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입금 </a:t>
            </a:r>
            <a:r>
              <a:rPr sz="1100">
                <a:solidFill>
                  <a:srgbClr val="CCCCCC"/>
                </a:solidFill>
                <a:latin typeface="Pretendard"/>
              </a:rPr>
              <a:t>농협은행 권민재 302-1782-9115-01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