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ppt_minimal warm beige living room_140428799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00" y="1900000"/>
            <a:ext cx="3650000" cy="2700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0000" y="1850000"/>
            <a:ext cx="2640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60000" y="1850000"/>
            <a:ext cx="264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INTERIOR DESIGN PROPOSAL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000" y="2350000"/>
            <a:ext cx="3900000" cy="15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3800" b="1">
                <a:solidFill>
                  <a:srgbClr val="2C2A26"/>
                </a:solidFill>
                <a:latin typeface="맑은 고딕"/>
              </a:rPr>
              <a:t>한남동 주택 리디자인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3950000"/>
            <a:ext cx="3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E6B64"/>
                </a:solidFill>
                <a:latin typeface="맑은 고딕"/>
              </a:rPr>
              <a:t>자연 소재와 빛으로 완성하는</a:t>
            </a:r>
          </a:p>
          <a:p>
            <a:r>
              <a:rPr sz="1400" b="0">
                <a:solidFill>
                  <a:srgbClr val="6E6B64"/>
                </a:solidFill>
                <a:latin typeface="맑은 고딕"/>
              </a:rPr>
              <a:t>미니멀 주거 공간 제안</a:t>
            </a:r>
          </a:p>
        </p:txBody>
      </p:sp>
      <p:sp>
        <p:nvSpPr>
          <p:cNvPr id="7" name="Rectangle 6"/>
          <p:cNvSpPr/>
          <p:nvPr/>
        </p:nvSpPr>
        <p:spPr>
          <a:xfrm>
            <a:off x="760000" y="5050000"/>
            <a:ext cx="3700000" cy="16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60000" y="525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2C2A26"/>
                </a:solidFill>
                <a:latin typeface="맑은 고딕"/>
              </a:rPr>
              <a:t>CLIENT  </a:t>
            </a:r>
            <a:r>
              <a:rPr sz="1100" b="0">
                <a:solidFill>
                  <a:srgbClr val="6E6B64"/>
                </a:solidFill>
                <a:latin typeface="맑은 고딕"/>
              </a:rPr>
              <a:t>김○○ 님    </a:t>
            </a:r>
            <a:r>
              <a:rPr sz="1100" b="1">
                <a:solidFill>
                  <a:srgbClr val="2C2A26"/>
                </a:solidFill>
                <a:latin typeface="맑은 고딕"/>
              </a:rPr>
              <a:t>DATE  </a:t>
            </a:r>
            <a:r>
              <a:rPr sz="1100" b="0">
                <a:solidFill>
                  <a:srgbClr val="6E6B64"/>
                </a:solidFill>
                <a:latin typeface="맑은 고딕"/>
              </a:rPr>
              <a:t>2026.05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0000" y="5720000"/>
            <a:ext cx="4000000" cy="4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C2A878"/>
                </a:solidFill>
                <a:latin typeface="맑은 고딕"/>
              </a:rPr>
              <a:t>STUDIO TERRA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835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83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ABOUT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우리의 철학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0000" y="1830000"/>
            <a:ext cx="110000" cy="90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820000" y="1790000"/>
            <a:ext cx="7600000" cy="11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400" b="1">
                <a:solidFill>
                  <a:srgbClr val="2C2A26"/>
                </a:solidFill>
                <a:latin typeface="맑은 고딕"/>
              </a:rPr>
              <a:t>공간은 그곳에 사는 사람을</a:t>
            </a:r>
          </a:p>
          <a:p>
            <a:r>
              <a:rPr sz="2400" b="1">
                <a:solidFill>
                  <a:srgbClr val="2C2A26"/>
                </a:solidFill>
                <a:latin typeface="맑은 고딕"/>
              </a:rPr>
              <a:t>닮아가야 합니다.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000" y="3080000"/>
            <a:ext cx="7900000" cy="90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400" b="0">
                <a:solidFill>
                  <a:srgbClr val="6E6B64"/>
                </a:solidFill>
                <a:latin typeface="맑은 고딕"/>
              </a:rPr>
              <a:t>STUDIO TERRA는 자연에서 온 소재와 빛을 통해, 시간이 지날수록 깊어지는 공간을 만듭니다. 유행을 좇기보다 사용자의 일상과 취향에 뿌리내린 디자인을 지향합니다.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4658000"/>
            <a:ext cx="2493333" cy="15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00000" y="4898000"/>
            <a:ext cx="2093333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C2A878"/>
                </a:solidFill>
                <a:latin typeface="맑은 고딕"/>
              </a:rPr>
              <a:t>120+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0000" y="5608000"/>
            <a:ext cx="2093333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완료 프로젝트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33333" y="4658000"/>
            <a:ext cx="2493333" cy="15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533333" y="4898000"/>
            <a:ext cx="2093333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C2A878"/>
                </a:solidFill>
                <a:latin typeface="맑은 고딕"/>
              </a:rPr>
              <a:t>12년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33333" y="5608000"/>
            <a:ext cx="2093333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주거 전문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66666" y="4658000"/>
            <a:ext cx="2493333" cy="15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266666" y="4898000"/>
            <a:ext cx="2093333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000" b="1">
                <a:solidFill>
                  <a:srgbClr val="C2A878"/>
                </a:solidFill>
                <a:latin typeface="맑은 고딕"/>
              </a:rPr>
              <a:t>98%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66666" y="5608000"/>
            <a:ext cx="2093333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고객 재의뢰율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835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83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BRIEF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클라이언트 브리프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8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0000"/>
                <a:gridCol w="393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항목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내용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공간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전용 84㎡ 아파트 (방3, 거실)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거주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30대 부부 + 반려묘 1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요청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미니멀하지만 따뜻한 분위기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예산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8,000만원 내외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기간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2026년 7~9월 (3개월)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우선순위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거실·주방 통합 / 수납 강화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025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02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CONCEPT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디자인 컨셉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00000" y="1830000"/>
            <a:ext cx="8000000" cy="7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2C2A26"/>
                </a:solidFill>
                <a:latin typeface="맑은 고딕"/>
              </a:rPr>
              <a:t>WARM </a:t>
            </a:r>
            <a:r>
              <a:rPr sz="3200" b="1">
                <a:solidFill>
                  <a:srgbClr val="C2A878"/>
                </a:solidFill>
                <a:latin typeface="맑은 고딕"/>
              </a:rPr>
              <a:t>MINIMAL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000" y="263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E6B64"/>
                </a:solidFill>
                <a:latin typeface="맑은 고딕"/>
              </a:rPr>
              <a:t>덜어냄의 미학 위에 자연 소재의 온기를 더합니다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0000" y="3180000"/>
            <a:ext cx="2493333" cy="3078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860000" y="3440000"/>
            <a:ext cx="520000" cy="520000"/>
          </a:xfrm>
          <a:prstGeom prst="ellipse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0000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2C2A26"/>
                </a:solidFill>
                <a:latin typeface="맑은 고딕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00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C2A26"/>
                </a:solidFill>
                <a:latin typeface="맑은 고딕"/>
              </a:rPr>
              <a:t>여백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0000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과하지 않은 가구 배치로</a:t>
            </a:r>
          </a:p>
          <a:p>
            <a:r>
              <a:rPr sz="1300" b="0">
                <a:solidFill>
                  <a:srgbClr val="6E6B64"/>
                </a:solidFill>
                <a:latin typeface="맑은 고딕"/>
              </a:rPr>
              <a:t>공간이 숨 쉴 여백을 확보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333333" y="3180000"/>
            <a:ext cx="2493333" cy="3078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3593333" y="3440000"/>
            <a:ext cx="520000" cy="520000"/>
          </a:xfrm>
          <a:prstGeom prst="ellipse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593333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2C2A26"/>
                </a:solidFill>
                <a:latin typeface="맑은 고딕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3333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C2A26"/>
                </a:solidFill>
                <a:latin typeface="맑은 고딕"/>
              </a:rPr>
              <a:t>소재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93333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원목·리넨·스톤 등</a:t>
            </a:r>
          </a:p>
          <a:p>
            <a:r>
              <a:rPr sz="1300" b="0">
                <a:solidFill>
                  <a:srgbClr val="6E6B64"/>
                </a:solidFill>
                <a:latin typeface="맑은 고딕"/>
              </a:rPr>
              <a:t>손에 닿는 자연 질감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6666" y="3180000"/>
            <a:ext cx="2493333" cy="3078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326666" y="3440000"/>
            <a:ext cx="520000" cy="520000"/>
          </a:xfrm>
          <a:prstGeom prst="ellipse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326666" y="3440000"/>
            <a:ext cx="520000" cy="52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800" b="1">
                <a:solidFill>
                  <a:srgbClr val="2C2A26"/>
                </a:solidFill>
                <a:latin typeface="맑은 고딕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6666" y="4100000"/>
            <a:ext cx="1973333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700" b="1">
                <a:solidFill>
                  <a:srgbClr val="2C2A26"/>
                </a:solidFill>
                <a:latin typeface="맑은 고딕"/>
              </a:rPr>
              <a:t>빛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6666" y="4600000"/>
            <a:ext cx="2033333" cy="157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1300" b="0">
                <a:solidFill>
                  <a:srgbClr val="6E6B64"/>
                </a:solidFill>
                <a:latin typeface="맑은 고딕"/>
              </a:rPr>
              <a:t>간접조명과 자연광으로</a:t>
            </a:r>
          </a:p>
          <a:p>
            <a:r>
              <a:rPr sz="1300" b="0">
                <a:solidFill>
                  <a:srgbClr val="6E6B64"/>
                </a:solidFill>
                <a:latin typeface="맑은 고딕"/>
              </a:rPr>
              <a:t>시간의 흐름을 담는 공간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215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21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MOODBOARD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무드보드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beige wood texture interior_1404297449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1830000"/>
            <a:ext cx="2520000" cy="3400000"/>
          </a:xfrm>
          <a:prstGeom prst="rect">
            <a:avLst/>
          </a:prstGeom>
        </p:spPr>
      </p:pic>
      <p:pic>
        <p:nvPicPr>
          <p:cNvPr id="7" name="Picture 6" descr="ppt_warm linen fabric texture_1404304235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000" y="1830000"/>
            <a:ext cx="2520000" cy="3400000"/>
          </a:xfrm>
          <a:prstGeom prst="rect">
            <a:avLst/>
          </a:prstGeom>
        </p:spPr>
      </p:pic>
      <p:pic>
        <p:nvPicPr>
          <p:cNvPr id="8" name="Picture 7" descr="ppt_sage green plant minimal_1404315579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000" y="1830000"/>
            <a:ext cx="2520000" cy="34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025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025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컬러 팔레트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00" y="158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0">
                <a:solidFill>
                  <a:srgbClr val="6E6B64"/>
                </a:solidFill>
                <a:latin typeface="맑은 고딕"/>
              </a:rPr>
              <a:t>화이트 베이스 위에 우드와 그린을 절제해 포인트로 사용합니다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204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600000" y="2290000"/>
            <a:ext cx="1448000" cy="2600000"/>
          </a:xfrm>
          <a:prstGeom prst="roundRect">
            <a:avLst/>
          </a:prstGeom>
          <a:solidFill>
            <a:srgbClr val="FFFFFF"/>
          </a:solidFill>
          <a:ln w="9525">
            <a:solidFill>
              <a:srgbClr val="EAE8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600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65%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0000" y="5010000"/>
            <a:ext cx="1448000" cy="11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00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C2A26"/>
                </a:solidFill>
                <a:latin typeface="맑은 고딕"/>
              </a:rPr>
              <a:t>Pure White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#FFFFFF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0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베이스 · 벽/천장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228000" y="2290000"/>
            <a:ext cx="1448000" cy="2600000"/>
          </a:xfrm>
          <a:prstGeom prst="roundRect">
            <a:avLst/>
          </a:prstGeom>
          <a:solidFill>
            <a:srgbClr val="F4F2ED"/>
          </a:solidFill>
          <a:ln w="9525">
            <a:solidFill>
              <a:srgbClr val="EAE8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2228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18%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228000" y="5010000"/>
            <a:ext cx="1448000" cy="11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228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C2A26"/>
                </a:solidFill>
                <a:latin typeface="맑은 고딕"/>
              </a:rPr>
              <a:t>Soft Ivory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28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#F4F2ED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8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보조 · 패브릭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856000" y="2290000"/>
            <a:ext cx="1448000" cy="2600000"/>
          </a:xfrm>
          <a:prstGeom prst="roundRect">
            <a:avLst/>
          </a:prstGeom>
          <a:solidFill>
            <a:srgbClr val="C2A878"/>
          </a:solidFill>
          <a:ln w="9525">
            <a:solidFill>
              <a:srgbClr val="EAE8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3856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10%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56000" y="5010000"/>
            <a:ext cx="1448000" cy="11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3856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C2A26"/>
                </a:solidFill>
                <a:latin typeface="맑은 고딕"/>
              </a:rPr>
              <a:t>Light Oak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56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#C2A878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56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보조 · 바닥/가구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484000" y="2290000"/>
            <a:ext cx="1448000" cy="2600000"/>
          </a:xfrm>
          <a:prstGeom prst="roundRect">
            <a:avLst/>
          </a:prstGeom>
          <a:solidFill>
            <a:srgbClr val="AEB9A4"/>
          </a:solidFill>
          <a:ln w="9525">
            <a:solidFill>
              <a:srgbClr val="EAE8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5484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2C2A26"/>
                </a:solidFill>
                <a:latin typeface="맑은 고딕"/>
              </a:rPr>
              <a:t>4%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84000" y="5010000"/>
            <a:ext cx="1448000" cy="11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5484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C2A26"/>
                </a:solidFill>
                <a:latin typeface="맑은 고딕"/>
              </a:rPr>
              <a:t>Sage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4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#AEB9A4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4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포인트 · 식물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112000" y="2290000"/>
            <a:ext cx="1448000" cy="2600000"/>
          </a:xfrm>
          <a:prstGeom prst="roundRect">
            <a:avLst/>
          </a:prstGeom>
          <a:solidFill>
            <a:srgbClr val="2C2A26"/>
          </a:solidFill>
          <a:ln w="9525">
            <a:solidFill>
              <a:srgbClr val="EAE8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7112000" y="3340000"/>
            <a:ext cx="1448000" cy="50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맑은 고딕"/>
              </a:rPr>
              <a:t>3%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112000" y="5010000"/>
            <a:ext cx="1448000" cy="110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TextBox 33"/>
          <p:cNvSpPr txBox="1"/>
          <p:nvPr/>
        </p:nvSpPr>
        <p:spPr>
          <a:xfrm>
            <a:off x="7112000" y="5130000"/>
            <a:ext cx="1448000" cy="38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300" b="1">
                <a:solidFill>
                  <a:srgbClr val="2C2A26"/>
                </a:solidFill>
                <a:latin typeface="맑은 고딕"/>
              </a:rPr>
              <a:t>Charcoal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12000" y="5510000"/>
            <a:ext cx="1448000" cy="32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#2C2A26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112000" y="5790000"/>
            <a:ext cx="1448000" cy="3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sz="1000" b="0">
                <a:solidFill>
                  <a:srgbClr val="6E6B64"/>
                </a:solidFill>
                <a:latin typeface="맑은 고딕"/>
              </a:rPr>
              <a:t>포인트 · 디테일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1310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131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SPACE PLAN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공간 계획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pt_minimal beige living room open_1404324378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00" y="1830000"/>
            <a:ext cx="3550000" cy="45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0000" y="190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60000" y="183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거실·주방: 벽 철거로 개방형 LDK, 아일랜드 중심 동선</a:t>
            </a:r>
          </a:p>
        </p:txBody>
      </p:sp>
      <p:sp>
        <p:nvSpPr>
          <p:cNvPr id="9" name="Rectangle 8"/>
          <p:cNvSpPr/>
          <p:nvPr/>
        </p:nvSpPr>
        <p:spPr>
          <a:xfrm>
            <a:off x="680000" y="252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60000" y="245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침실: 붙박이장으로 수납 강화, 우드 헤드보드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0000" y="314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960000" y="307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욕실: 라이트 스톤 타일 + 무광 블랙 수전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0000" y="3760000"/>
            <a:ext cx="150000" cy="150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60000" y="3690000"/>
            <a:ext cx="3900000" cy="62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600" b="0">
                <a:solidFill>
                  <a:srgbClr val="2C2A26"/>
                </a:solidFill>
                <a:latin typeface="맑은 고딕"/>
              </a:rPr>
              <a:t>발코니: 식물과 우드데크로 휴식형 공간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ounded Rectangle 1"/>
          <p:cNvSpPr/>
          <p:nvPr/>
        </p:nvSpPr>
        <p:spPr>
          <a:xfrm>
            <a:off x="600000" y="360000"/>
            <a:ext cx="930000" cy="360000"/>
          </a:xfrm>
          <a:prstGeom prst="roundRect">
            <a:avLst/>
          </a:prstGeom>
          <a:solidFill>
            <a:srgbClr val="F4F2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00000" y="360000"/>
            <a:ext cx="930000" cy="36000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sz="1100" b="1">
                <a:solidFill>
                  <a:srgbClr val="C2A878"/>
                </a:solidFill>
                <a:latin typeface="맑은 고딕"/>
              </a:rPr>
              <a:t>BUDGET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00" y="820000"/>
            <a:ext cx="8000000" cy="7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2800" b="1">
                <a:solidFill>
                  <a:srgbClr val="2C2A26"/>
                </a:solidFill>
                <a:latin typeface="맑은 고딕"/>
              </a:rPr>
              <a:t>공간별 예산</a:t>
            </a:r>
          </a:p>
        </p:txBody>
      </p:sp>
      <p:sp>
        <p:nvSpPr>
          <p:cNvPr id="5" name="Rectangle 4"/>
          <p:cNvSpPr/>
          <p:nvPr/>
        </p:nvSpPr>
        <p:spPr>
          <a:xfrm>
            <a:off x="600000" y="1580000"/>
            <a:ext cx="7960000" cy="18000"/>
          </a:xfrm>
          <a:prstGeom prst="rect">
            <a:avLst/>
          </a:prstGeom>
          <a:solidFill>
            <a:srgbClr val="EAE8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0000" y="1830000"/>
          <a:ext cx="7860000" cy="24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000"/>
                <a:gridCol w="2620000"/>
                <a:gridCol w="2620000"/>
              </a:tblGrid>
              <a:tr h="400000"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공간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주요 내용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1100" b="1">
                          <a:solidFill>
                            <a:srgbClr val="2C2A26"/>
                          </a:solidFill>
                          <a:latin typeface="맑은 고딕"/>
                        </a:rPr>
                        <a:t>예산(만원)</a:t>
                      </a:r>
                    </a:p>
                  </a:txBody>
                  <a:tcPr anchor="ctr">
                    <a:solidFill>
                      <a:srgbClr val="C2A878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거실·주방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개방형 LDK·아일랜드·수납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2,800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침실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붙박이장·우드 헤드보드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1,900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욕실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스톤 타일·무광 블랙 수전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1,800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발코니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우드데크·식물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800</a:t>
                      </a:r>
                    </a:p>
                  </a:txBody>
                  <a:tcPr anchor="ctr">
                    <a:solidFill>
                      <a:srgbClr val="F4F2ED"/>
                    </a:solidFill>
                  </a:tcPr>
                </a:tc>
              </a:tr>
              <a:tr h="400000"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기타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조명·시공 부대비용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sz="1000" b="0">
                          <a:solidFill>
                            <a:srgbClr val="2C2A26"/>
                          </a:solidFill>
                          <a:latin typeface="맑은 고딕"/>
                        </a:rPr>
                        <a:t>700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C2A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60000" y="2700000"/>
            <a:ext cx="7600000" cy="9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4000" b="1">
                <a:solidFill>
                  <a:srgbClr val="FFFFFF"/>
                </a:solidFill>
                <a:latin typeface="맑은 고딕"/>
              </a:rPr>
              <a:t>STUDIO TERRA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000" y="3650000"/>
            <a:ext cx="2600000" cy="28000"/>
          </a:xfrm>
          <a:prstGeom prst="rect">
            <a:avLst/>
          </a:prstGeom>
          <a:solidFill>
            <a:srgbClr val="C2A87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60000" y="3950000"/>
            <a:ext cx="7600000" cy="50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500" b="0">
                <a:solidFill>
                  <a:srgbClr val="CCCCCC"/>
                </a:solidFill>
                <a:latin typeface="맑은 고딕"/>
              </a:rPr>
              <a:t>당신의 일상에 자연의 온기를 더합니다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000" y="4550000"/>
            <a:ext cx="76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FFFFFF"/>
                </a:solidFill>
                <a:latin typeface="맑은 고딕"/>
              </a:rPr>
              <a:t>함께 만들 준비가 되셨나요?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0000" y="5150000"/>
            <a:ext cx="8000000" cy="45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C2A878"/>
                </a:solidFill>
                <a:latin typeface="맑은 고딕"/>
              </a:rPr>
              <a:t>TEL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02-000-0000    </a:t>
            </a:r>
            <a:r>
              <a:rPr sz="1100" b="1">
                <a:solidFill>
                  <a:srgbClr val="C2A878"/>
                </a:solidFill>
                <a:latin typeface="맑은 고딕"/>
              </a:rPr>
              <a:t>MAIL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hello@studioterra.kr    </a:t>
            </a:r>
            <a:r>
              <a:rPr sz="1100" b="1">
                <a:solidFill>
                  <a:srgbClr val="C2A878"/>
                </a:solidFill>
                <a:latin typeface="맑은 고딕"/>
              </a:rPr>
              <a:t>WEB </a:t>
            </a:r>
            <a:r>
              <a:rPr sz="1100" b="0">
                <a:solidFill>
                  <a:srgbClr val="CCCCCC"/>
                </a:solidFill>
                <a:latin typeface="맑은 고딕"/>
              </a:rPr>
              <a:t>studioterra.kr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