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pt_modern minimal apartment inter_18213776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00" y="1900000"/>
            <a:ext cx="3650000" cy="270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000" y="1850000"/>
            <a:ext cx="216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1850000"/>
            <a:ext cx="216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RENOVATION PROPOSAL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2350000"/>
            <a:ext cx="385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2A2724"/>
                </a:solidFill>
                <a:latin typeface="맑은 고딕"/>
              </a:rPr>
              <a:t>21평 신혼 아파트 모던 미니멀 리모델링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3950000"/>
            <a:ext cx="3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맑은 고딕"/>
              </a:rPr>
              <a:t>Quiet Lines · Warm Neutral · Soft Metal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000" y="5050000"/>
            <a:ext cx="3700000" cy="16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0000" y="525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2A2724"/>
                </a:solidFill>
                <a:latin typeface="맑은 고딕"/>
              </a:rPr>
              <a:t>CLIENT  </a:t>
            </a:r>
            <a:r>
              <a:rPr sz="1100" b="0">
                <a:solidFill>
                  <a:srgbClr val="7A736A"/>
                </a:solidFill>
                <a:latin typeface="맑은 고딕"/>
              </a:rPr>
              <a:t>신혼부부    </a:t>
            </a:r>
            <a:r>
              <a:rPr sz="1100" b="1">
                <a:solidFill>
                  <a:srgbClr val="2A2724"/>
                </a:solidFill>
                <a:latin typeface="맑은 고딕"/>
              </a:rPr>
              <a:t>DATE  </a:t>
            </a:r>
            <a:r>
              <a:rPr sz="1100" b="0">
                <a:solidFill>
                  <a:srgbClr val="7A736A"/>
                </a:solidFill>
                <a:latin typeface="맑은 고딕"/>
              </a:rPr>
              <a:t>2026.05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000" y="572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B79B79"/>
                </a:solidFill>
                <a:latin typeface="맑은 고딕"/>
              </a:rPr>
              <a:t>Design Studio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VALUE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4천만원 이하 달성 전략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minimal interior detail_182145371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옵션 A. 바닥재 다운그레이드 — 약 -190만원 절감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옵션 B. 아일랜드 단순화(측판·디테일 축소) — 약 -114만원 절감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옵션 C. 도장 범위 축소(부분 도장 전환) — 약 -88~126만원 절감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주방·다이닝 비중 32%는 그대로 유지 — 핵심 가치 보존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표준 견적 4,374만원 → 옵션 적용 시 4,000만원 이하 달성 가능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12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12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8주 공정 로드맵 (추정)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2A2724"/>
                </a:solidFill>
                <a:latin typeface="맑은 고딕"/>
              </a:rPr>
              <a:t>8 </a:t>
            </a:r>
            <a:r>
              <a:rPr sz="3200" b="1">
                <a:solidFill>
                  <a:srgbClr val="B79B79"/>
                </a:solidFill>
                <a:latin typeface="맑은 고딕"/>
              </a:rPr>
              <a:t>WEEKS ROADMAP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맑은 고딕"/>
              </a:rPr>
              <a:t>주차별 핵심 공정 흐름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1810000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Week 1-2 철거·설비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기존 마감·가벽 철거, 전기·배관 재배치, 발코니 확장 기초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50000" y="3180000"/>
            <a:ext cx="1810000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910000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9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Week 3-4 목공·전기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LDK 통합 골조, 매입등 배선, 무몰딩 천장 시공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00000" y="3180000"/>
            <a:ext cx="1810000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960000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9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Week 5-6 도장·타일·마루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친환경 도장, 욕실 포세린, 강마루 시공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50000" y="3180000"/>
            <a:ext cx="1810000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7010000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0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Week 7-8 가구·조명·청소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주방가구·아일랜드 설치, 펜던트·가전, 입주 청소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맑은 고딕"/>
              </a:rPr>
              <a:t>DESIGN STUDIO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CCCCCC"/>
                </a:solidFill>
                <a:latin typeface="맑은 고딕"/>
              </a:rPr>
              <a:t>당신의 일상에 정돈된 빛을.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맑은 고딕"/>
              </a:rPr>
              <a:t>※ 본 제안서의 수치는 표준 평면·시장가 기반 추정치이며, 현장 실측 후 조정됩니다.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B79B79"/>
                </a:solidFill>
                <a:latin typeface="맑은 고딕"/>
              </a:rPr>
              <a:t>TEL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02-000-0000    </a:t>
            </a:r>
            <a:r>
              <a:rPr sz="1100" b="1">
                <a:solidFill>
                  <a:srgbClr val="B79B79"/>
                </a:solidFill>
                <a:latin typeface="맑은 고딕"/>
              </a:rPr>
              <a:t>MAIL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hello@designstudio.kr    </a:t>
            </a:r>
            <a:r>
              <a:rPr sz="1100" b="1">
                <a:solidFill>
                  <a:srgbClr val="B79B79"/>
                </a:solidFill>
                <a:latin typeface="맑은 고딕"/>
              </a:rPr>
              <a:t>WEB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www.designstudio.kr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PROJECT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2A2724"/>
                </a:solidFill>
                <a:latin typeface="맑은 고딕"/>
              </a:rPr>
              <a:t>라인을 비우고 톤을 모은, 빛이 머무는 공간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맑은 고딕"/>
              </a:rPr>
              <a:t>주방·다이닝을 프로젝트의 심장으로 삼아 LDK를 통합하고, 따뜻한 중성 톤과 절제된 라인으로 신혼 일상에 여백을 더합니다.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B79B79"/>
                </a:solidFill>
                <a:latin typeface="맑은 고딕"/>
              </a:rPr>
              <a:t>49㎡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전용면적(21평)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8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B79B79"/>
                </a:solidFill>
                <a:latin typeface="맑은 고딕"/>
              </a:rPr>
              <a:t>2인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신혼부부 거주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9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B79B79"/>
                </a:solidFill>
                <a:latin typeface="맑은 고딕"/>
              </a:rPr>
              <a:t>≤4,000만원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예산(부가세 포함)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5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9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B79B79"/>
                </a:solidFill>
                <a:latin typeface="맑은 고딕"/>
              </a:rPr>
              <a:t>8주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공사기간(추정)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02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02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디자인 컨셉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2A2724"/>
                </a:solidFill>
                <a:latin typeface="맑은 고딕"/>
              </a:rPr>
              <a:t>QUIET </a:t>
            </a:r>
            <a:r>
              <a:rPr sz="3200" b="1">
                <a:solidFill>
                  <a:srgbClr val="B79B79"/>
                </a:solidFill>
                <a:latin typeface="맑은 고딕"/>
              </a:rPr>
              <a:t>LINES · WARM NEUTRAL · SOFT METAL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맑은 고딕"/>
              </a:rPr>
              <a:t>세 가지 키워드로 정리한 공간의 태도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2493333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Quiet Lines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무몰딩 평천장과 히든 디테일로 군더더기 라인을 제거. 시선이 머무는 곳을 줄여 공간이 넓어 보이게 합니다.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3333" y="3180000"/>
            <a:ext cx="2493333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3593333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593333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3333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Warm Neutral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333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오프화이트 + 웜 그레이지 + 라이트 월넛의 따뜻한 중성 톤. 차분하지만 차갑지 않은 신혼의 일상 톤을 만듭니다.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6666" y="3180000"/>
            <a:ext cx="2493333" cy="3078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326666" y="3440000"/>
            <a:ext cx="520000" cy="520000"/>
          </a:xfrm>
          <a:prstGeom prst="ellipse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26666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6666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A2724"/>
                </a:solidFill>
                <a:latin typeface="맑은 고딕"/>
              </a:rPr>
              <a:t>Soft Metal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6666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맑은 고딕"/>
              </a:rPr>
              <a:t>브러시드 브론즈와 차콜 블랙 메탈을 5~10%만 절제해 사용. 미니멀 공간에 깊이와 품격을 더하는 포인트입니다.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COLOR 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컬러 팔레트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맑은 고딕"/>
              </a:rPr>
              <a:t>5색 비율로 설계된 통합 톤 시스템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448000" cy="2600000"/>
          </a:xfrm>
          <a:prstGeom prst="roundRect">
            <a:avLst/>
          </a:prstGeom>
          <a:solidFill>
            <a:srgbClr val="F2EEE8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50%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448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맑은 고딕"/>
              </a:rPr>
              <a:t>Off 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#F2EEE8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거실·침실 벽천장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8000" y="2290000"/>
            <a:ext cx="1448000" cy="2600000"/>
          </a:xfrm>
          <a:prstGeom prst="roundRect">
            <a:avLst/>
          </a:prstGeom>
          <a:solidFill>
            <a:srgbClr val="D9D2C7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228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20%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8000" y="5010000"/>
            <a:ext cx="1448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228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맑은 고딕"/>
              </a:rPr>
              <a:t>Warm Greige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8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#D9D2C7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8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주방 하부장·욕실 타일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56000" y="2290000"/>
            <a:ext cx="1448000" cy="2600000"/>
          </a:xfrm>
          <a:prstGeom prst="roundRect">
            <a:avLst/>
          </a:prstGeom>
          <a:solidFill>
            <a:srgbClr val="A87B55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856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15%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56000" y="5010000"/>
            <a:ext cx="1448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856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맑은 고딕"/>
              </a:rPr>
              <a:t>Light Walnut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6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#A87B55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6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다이닝테이블·중문·아일랜드 측판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4000" y="2290000"/>
            <a:ext cx="1448000" cy="2600000"/>
          </a:xfrm>
          <a:prstGeom prst="roundRect">
            <a:avLst/>
          </a:prstGeom>
          <a:solidFill>
            <a:srgbClr val="2B2A28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5484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10%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4000" y="5010000"/>
            <a:ext cx="1448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484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맑은 고딕"/>
              </a:rPr>
              <a:t>Charcoal Black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4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#2B2A28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4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주방 상판·메탈 포인트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12000" y="2290000"/>
            <a:ext cx="1448000" cy="2600000"/>
          </a:xfrm>
          <a:prstGeom prst="roundRect">
            <a:avLst/>
          </a:prstGeom>
          <a:solidFill>
            <a:srgbClr val="8C7558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112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5%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12000" y="5010000"/>
            <a:ext cx="1448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112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맑은 고딕"/>
              </a:rPr>
              <a:t>Brushed Bronze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2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#8C7558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12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맑은 고딕"/>
              </a:rPr>
              <a:t>수전·손잡이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31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31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FLOOR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A안 LDK 통합형 평면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open plan apartment layout_182138770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침실2 가벽 철거로 거실+주방+다이닝 일체화(LDK 통합)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면적 배분: 거실 14㎡ · 주방다이닝 16㎡ · 침실 11㎡ · 드레스룸 4㎡ · 욕실 4㎡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주방 ㄷ자(또는 11자) + 아일랜드 1.8 × 0.9m로 작업·식사 동선 통합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남향 발코니 확장으로 LDK 채광 극대화 및 시야 확장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마스터 침실 + 드레스룸 분리로 수납·동선 효율 확보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KITCHEN &amp; DINING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프로젝트의 심장 — ㄷ자 + 아일랜드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minimal kitchen island wood_182139799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ㄷ자/11자 동선 + 아일랜드로 2인 동시 조리 가능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세라믹 슬랩 상판·백스플래시로 내구성과 미감을 동시에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다이닝 일체화 — 아일랜드 측면을 식탁으로 확장 활용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블랙 메탈 펜던트 2700K로 다이닝 존을 라이팅으로 정의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냉장고·식기세척기·인덕션 빌트인으로 라인을 정돈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93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93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공간 갤러리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modern minimal living room_182140762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2520000" cy="3400000"/>
          </a:xfrm>
          <a:prstGeom prst="rect">
            <a:avLst/>
          </a:prstGeom>
        </p:spPr>
      </p:pic>
      <p:pic>
        <p:nvPicPr>
          <p:cNvPr id="7" name="Picture 6" descr="ppt_warm minimal bedroom_182141946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830000"/>
            <a:ext cx="2520000" cy="3400000"/>
          </a:xfrm>
          <a:prstGeom prst="rect">
            <a:avLst/>
          </a:prstGeom>
        </p:spPr>
      </p:pic>
      <p:pic>
        <p:nvPicPr>
          <p:cNvPr id="8" name="Picture 7" descr="ppt_minimal white bathroom_182143361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83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21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21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마감재 &amp; 조명 계획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wood texture interior_182144485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바닥: 강마루 라이트오크 — 따뜻한 톤과 내구성의 균형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벽천장: 친환경 도장 + 무몰딩 평천장으로 라인 최소화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주방: 세라믹 슬랩 백스플래시 + 차콜 블랙 상판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욕실: 포세린 타일(웜 그레이지)로 매트한 질감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B79B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맑은 고딕"/>
              </a:rPr>
              <a:t>조명: 매입 다운라이트 3000K + 다이닝 펜던트 2700K + 침실 무드등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93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93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B79B79"/>
                </a:solidFill>
                <a:latin typeface="맑은 고딕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맑은 고딕"/>
              </a:rPr>
              <a:t>예산 배분 (부가세 포함 4,000만원 기준)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3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공사 항목</a:t>
                      </a:r>
                    </a:p>
                  </a:txBody>
                  <a:tcPr anchor="ctr">
                    <a:solidFill>
                      <a:srgbClr val="B79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금액(만원)</a:t>
                      </a:r>
                    </a:p>
                  </a:txBody>
                  <a:tcPr anchor="ctr">
                    <a:solidFill>
                      <a:srgbClr val="B79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비중(%)</a:t>
                      </a:r>
                    </a:p>
                  </a:txBody>
                  <a:tcPr anchor="ctr">
                    <a:solidFill>
                      <a:srgbClr val="B79B79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주방가구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680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19.7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욕실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420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12.1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목공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380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11.0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도장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288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8.3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아일랜드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260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7.5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바닥·전기·조명·관리비 등 기타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1,422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41.4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3,450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맑은 고딕"/>
                        </a:rPr>
                        <a:t>100.0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