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pt_modern minimalist apartment in_22291708269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950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4750000"/>
            <a:ext cx="9144000" cy="2108000"/>
          </a:xfrm>
          <a:prstGeom prst="rect">
            <a:avLst/>
          </a:prstGeom>
          <a:solidFill>
            <a:srgbClr val="2A27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4750000"/>
            <a:ext cx="150000" cy="2108000"/>
          </a:xfrm>
          <a:prstGeom prst="rect">
            <a:avLst/>
          </a:prstGeom>
          <a:solidFill>
            <a:srgbClr val="9C7A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560000" y="520000"/>
            <a:ext cx="2450000" cy="380000"/>
          </a:xfrm>
          <a:prstGeom prst="roundRect">
            <a:avLst/>
          </a:prstGeom>
          <a:solidFill>
            <a:srgbClr val="9C7A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560000" y="520000"/>
            <a:ext cx="2450000" cy="38000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ctr"/>
            <a:r>
              <a:rPr sz="1100" b="1">
                <a:solidFill>
                  <a:srgbClr val="FFFFFF"/>
                </a:solidFill>
                <a:latin typeface="Noto Sans KR"/>
              </a:rPr>
              <a:t>INTERIOR PROPOSAL 2026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0000" y="5010000"/>
            <a:ext cx="7900000" cy="9000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sz="3000" b="1">
                <a:solidFill>
                  <a:srgbClr val="FFFFFF"/>
                </a:solidFill>
                <a:latin typeface="Noto Sans KR"/>
              </a:rPr>
              <a:t>proposal_24평_모던미니멀_v2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0000" y="5930000"/>
            <a:ext cx="6500000" cy="5000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sz="1300" b="0">
                <a:solidFill>
                  <a:srgbClr val="D8D4CC"/>
                </a:solidFill>
                <a:latin typeface="Noto Sans KR"/>
              </a:rPr>
              <a:t>24평 아파트 · 모던 미니멀 인테리어 제안서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0000" y="6138000"/>
            <a:ext cx="7900000" cy="4200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sz="1000" b="1">
                <a:solidFill>
                  <a:srgbClr val="9C7A4E"/>
                </a:solidFill>
                <a:latin typeface="Noto Sans KR"/>
              </a:rPr>
              <a:t>CLIENT </a:t>
            </a:r>
            <a:r>
              <a:rPr sz="1000" b="0">
                <a:solidFill>
                  <a:srgbClr val="D8D4CC"/>
                </a:solidFill>
                <a:latin typeface="Noto Sans KR"/>
              </a:rPr>
              <a:t>고객    </a:t>
            </a:r>
            <a:r>
              <a:rPr sz="1000" b="1">
                <a:solidFill>
                  <a:srgbClr val="9C7A4E"/>
                </a:solidFill>
                <a:latin typeface="Noto Sans KR"/>
              </a:rPr>
              <a:t>DATE </a:t>
            </a:r>
            <a:r>
              <a:rPr sz="1000" b="0">
                <a:solidFill>
                  <a:srgbClr val="D8D4CC"/>
                </a:solidFill>
                <a:latin typeface="Noto Sans KR"/>
              </a:rPr>
              <a:t>2026. 05    </a:t>
            </a:r>
            <a:r>
              <a:rPr sz="1000" b="1">
                <a:solidFill>
                  <a:srgbClr val="FFFFFF"/>
                </a:solidFill>
                <a:latin typeface="Noto Sans KR"/>
              </a:rPr>
              <a:t>  Design Studio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ounded Rectangle 1"/>
          <p:cNvSpPr/>
          <p:nvPr/>
        </p:nvSpPr>
        <p:spPr>
          <a:xfrm>
            <a:off x="600000" y="360000"/>
            <a:ext cx="2165000" cy="360000"/>
          </a:xfrm>
          <a:prstGeom prst="roundRect">
            <a:avLst/>
          </a:prstGeom>
          <a:solidFill>
            <a:srgbClr val="F2EC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00000" y="360000"/>
            <a:ext cx="2165000" cy="36000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ctr"/>
            <a:r>
              <a:rPr sz="1100" b="1">
                <a:solidFill>
                  <a:srgbClr val="9C7A4E"/>
                </a:solidFill>
                <a:latin typeface="Noto Sans KR"/>
              </a:rPr>
              <a:t>FINISHING MATERIALS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0000" y="820000"/>
            <a:ext cx="8000000" cy="7000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sz="2800" b="1">
                <a:solidFill>
                  <a:srgbClr val="2A2724"/>
                </a:solidFill>
                <a:latin typeface="Noto Sans KR"/>
              </a:rPr>
              <a:t>공간별 마감재 사양</a:t>
            </a:r>
          </a:p>
        </p:txBody>
      </p:sp>
      <p:sp>
        <p:nvSpPr>
          <p:cNvPr id="5" name="Rectangle 4"/>
          <p:cNvSpPr/>
          <p:nvPr/>
        </p:nvSpPr>
        <p:spPr>
          <a:xfrm>
            <a:off x="600000" y="1580000"/>
            <a:ext cx="7960000" cy="18000"/>
          </a:xfrm>
          <a:prstGeom prst="rect">
            <a:avLst/>
          </a:prstGeom>
          <a:solidFill>
            <a:srgbClr val="E4DC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40000" y="1830000"/>
          <a:ext cx="7860000" cy="28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2000"/>
                <a:gridCol w="1572000"/>
                <a:gridCol w="1572000"/>
                <a:gridCol w="1572000"/>
                <a:gridCol w="1572000"/>
              </a:tblGrid>
              <a:tr h="400000">
                <a:tc>
                  <a:txBody>
                    <a:bodyPr wrap="square"/>
                    <a:lstStyle/>
                    <a:p>
                      <a:pPr algn="ctr"/>
                      <a:r>
                        <a:rPr sz="1100" b="1">
                          <a:solidFill>
                            <a:srgbClr val="FFFFFF"/>
                          </a:solidFill>
                          <a:latin typeface="Noto Sans KR"/>
                        </a:rPr>
                        <a:t>공간</a:t>
                      </a:r>
                    </a:p>
                  </a:txBody>
                  <a:tcPr anchor="ctr">
                    <a:solidFill>
                      <a:srgbClr val="9C7A4E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/>
                      <a:r>
                        <a:rPr sz="1100" b="1">
                          <a:solidFill>
                            <a:srgbClr val="FFFFFF"/>
                          </a:solidFill>
                          <a:latin typeface="Noto Sans KR"/>
                        </a:rPr>
                        <a:t>바닥재</a:t>
                      </a:r>
                    </a:p>
                  </a:txBody>
                  <a:tcPr anchor="ctr">
                    <a:solidFill>
                      <a:srgbClr val="9C7A4E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/>
                      <a:r>
                        <a:rPr sz="1100" b="1">
                          <a:solidFill>
                            <a:srgbClr val="FFFFFF"/>
                          </a:solidFill>
                          <a:latin typeface="Noto Sans KR"/>
                        </a:rPr>
                        <a:t>벽 마감</a:t>
                      </a:r>
                    </a:p>
                  </a:txBody>
                  <a:tcPr anchor="ctr">
                    <a:solidFill>
                      <a:srgbClr val="9C7A4E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/>
                      <a:r>
                        <a:rPr sz="1100" b="1">
                          <a:solidFill>
                            <a:srgbClr val="FFFFFF"/>
                          </a:solidFill>
                          <a:latin typeface="Noto Sans KR"/>
                        </a:rPr>
                        <a:t>천장</a:t>
                      </a:r>
                    </a:p>
                  </a:txBody>
                  <a:tcPr anchor="ctr">
                    <a:solidFill>
                      <a:srgbClr val="9C7A4E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/>
                      <a:r>
                        <a:rPr sz="1100" b="1">
                          <a:solidFill>
                            <a:srgbClr val="FFFFFF"/>
                          </a:solidFill>
                          <a:latin typeface="Noto Sans KR"/>
                        </a:rPr>
                        <a:t>포인트</a:t>
                      </a:r>
                    </a:p>
                  </a:txBody>
                  <a:tcPr anchor="ctr">
                    <a:solidFill>
                      <a:srgbClr val="9C7A4E"/>
                    </a:solidFill>
                  </a:tcPr>
                </a:tc>
              </a:tr>
              <a:tr h="400000">
                <a:tc>
                  <a:txBody>
                    <a:bodyPr wrap="square"/>
                    <a:lstStyle/>
                    <a:p>
                      <a:pPr algn="l"/>
                      <a:r>
                        <a:rPr sz="1000" b="0">
                          <a:solidFill>
                            <a:srgbClr val="2A2724"/>
                          </a:solidFill>
                          <a:latin typeface="Noto Sans KR"/>
                        </a:rPr>
                        <a:t>거실</a:t>
                      </a:r>
                    </a:p>
                  </a:txBody>
                  <a:tcPr anchor="ctr">
                    <a:solidFill>
                      <a:srgbClr val="FBF8F3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r"/>
                      <a:r>
                        <a:rPr sz="1000" b="0">
                          <a:solidFill>
                            <a:srgbClr val="2A2724"/>
                          </a:solidFill>
                          <a:latin typeface="Noto Sans KR"/>
                        </a:rPr>
                        <a:t>강마루 오크 1200×190mm</a:t>
                      </a:r>
                    </a:p>
                  </a:txBody>
                  <a:tcPr anchor="ctr">
                    <a:solidFill>
                      <a:srgbClr val="FBF8F3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l"/>
                      <a:r>
                        <a:rPr sz="1000" b="0">
                          <a:solidFill>
                            <a:srgbClr val="2A2724"/>
                          </a:solidFill>
                          <a:latin typeface="Noto Sans KR"/>
                        </a:rPr>
                        <a:t>실크 벽지 Soft White</a:t>
                      </a:r>
                    </a:p>
                  </a:txBody>
                  <a:tcPr anchor="ctr">
                    <a:solidFill>
                      <a:srgbClr val="FBF8F3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l"/>
                      <a:r>
                        <a:rPr sz="1000" b="0">
                          <a:solidFill>
                            <a:srgbClr val="2A2724"/>
                          </a:solidFill>
                          <a:latin typeface="Noto Sans KR"/>
                        </a:rPr>
                        <a:t>우물천장 간접 LED</a:t>
                      </a:r>
                    </a:p>
                  </a:txBody>
                  <a:tcPr anchor="ctr">
                    <a:solidFill>
                      <a:srgbClr val="FBF8F3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l"/>
                      <a:r>
                        <a:rPr sz="1000" b="0">
                          <a:solidFill>
                            <a:srgbClr val="2A2724"/>
                          </a:solidFill>
                          <a:latin typeface="Noto Sans KR"/>
                        </a:rPr>
                        <a:t>TV벽 우드슬랫</a:t>
                      </a:r>
                    </a:p>
                  </a:txBody>
                  <a:tcPr anchor="ctr">
                    <a:solidFill>
                      <a:srgbClr val="FBF8F3"/>
                    </a:solidFill>
                  </a:tcPr>
                </a:tc>
              </a:tr>
              <a:tr h="400000">
                <a:tc>
                  <a:txBody>
                    <a:bodyPr wrap="square"/>
                    <a:lstStyle/>
                    <a:p>
                      <a:pPr algn="l"/>
                      <a:r>
                        <a:rPr sz="1000" b="0">
                          <a:solidFill>
                            <a:srgbClr val="2A2724"/>
                          </a:solidFill>
                          <a:latin typeface="Noto Sans KR"/>
                        </a:rPr>
                        <a:t>주방</a:t>
                      </a:r>
                    </a:p>
                  </a:txBody>
                  <a:tcPr anchor="ctr">
                    <a:solidFill>
                      <a:srgbClr val="F2ECE3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l"/>
                      <a:r>
                        <a:rPr sz="1000" b="0">
                          <a:solidFill>
                            <a:srgbClr val="2A2724"/>
                          </a:solidFill>
                          <a:latin typeface="Noto Sans KR"/>
                        </a:rPr>
                        <a:t>강마루 연속 (동일 톤)</a:t>
                      </a:r>
                    </a:p>
                  </a:txBody>
                  <a:tcPr anchor="ctr">
                    <a:solidFill>
                      <a:srgbClr val="F2ECE3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r"/>
                      <a:r>
                        <a:rPr sz="900" b="0">
                          <a:solidFill>
                            <a:srgbClr val="2A2724"/>
                          </a:solidFill>
                          <a:latin typeface="Noto Sans KR"/>
                        </a:rPr>
                        <a:t>포세린 타일 600×600 White</a:t>
                      </a:r>
                    </a:p>
                  </a:txBody>
                  <a:tcPr anchor="ctr">
                    <a:solidFill>
                      <a:srgbClr val="F2ECE3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l"/>
                      <a:r>
                        <a:rPr sz="1000" b="0">
                          <a:solidFill>
                            <a:srgbClr val="2A2724"/>
                          </a:solidFill>
                          <a:latin typeface="Noto Sans KR"/>
                        </a:rPr>
                        <a:t>평천장 다운라이트</a:t>
                      </a:r>
                    </a:p>
                  </a:txBody>
                  <a:tcPr anchor="ctr">
                    <a:solidFill>
                      <a:srgbClr val="F2ECE3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l"/>
                      <a:r>
                        <a:rPr sz="1000" b="0">
                          <a:solidFill>
                            <a:srgbClr val="2A2724"/>
                          </a:solidFill>
                          <a:latin typeface="Noto Sans KR"/>
                        </a:rPr>
                        <a:t>핸들리스 도어</a:t>
                      </a:r>
                    </a:p>
                  </a:txBody>
                  <a:tcPr anchor="ctr">
                    <a:solidFill>
                      <a:srgbClr val="F2ECE3"/>
                    </a:solidFill>
                  </a:tcPr>
                </a:tc>
              </a:tr>
              <a:tr h="400000">
                <a:tc>
                  <a:txBody>
                    <a:bodyPr wrap="square"/>
                    <a:lstStyle/>
                    <a:p>
                      <a:pPr algn="l"/>
                      <a:r>
                        <a:rPr sz="1000" b="0">
                          <a:solidFill>
                            <a:srgbClr val="2A2724"/>
                          </a:solidFill>
                          <a:latin typeface="Noto Sans KR"/>
                        </a:rPr>
                        <a:t>안방</a:t>
                      </a:r>
                    </a:p>
                  </a:txBody>
                  <a:tcPr anchor="ctr">
                    <a:solidFill>
                      <a:srgbClr val="FBF8F3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l"/>
                      <a:r>
                        <a:rPr sz="1000" b="0">
                          <a:solidFill>
                            <a:srgbClr val="2A2724"/>
                          </a:solidFill>
                          <a:latin typeface="Noto Sans KR"/>
                        </a:rPr>
                        <a:t>강마루 연속 (동일 톤)</a:t>
                      </a:r>
                    </a:p>
                  </a:txBody>
                  <a:tcPr anchor="ctr">
                    <a:solidFill>
                      <a:srgbClr val="FBF8F3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l"/>
                      <a:r>
                        <a:rPr sz="1000" b="0">
                          <a:solidFill>
                            <a:srgbClr val="2A2724"/>
                          </a:solidFill>
                          <a:latin typeface="Noto Sans KR"/>
                        </a:rPr>
                        <a:t>실크벽지 + 헤드월 도장</a:t>
                      </a:r>
                    </a:p>
                  </a:txBody>
                  <a:tcPr anchor="ctr">
                    <a:solidFill>
                      <a:srgbClr val="FBF8F3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l"/>
                      <a:r>
                        <a:rPr sz="1000" b="0">
                          <a:solidFill>
                            <a:srgbClr val="2A2724"/>
                          </a:solidFill>
                          <a:latin typeface="Noto Sans KR"/>
                        </a:rPr>
                        <a:t>평천장 + 커튼박스</a:t>
                      </a:r>
                    </a:p>
                  </a:txBody>
                  <a:tcPr anchor="ctr">
                    <a:solidFill>
                      <a:srgbClr val="FBF8F3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l"/>
                      <a:r>
                        <a:rPr sz="1000" b="0">
                          <a:solidFill>
                            <a:srgbClr val="2A2724"/>
                          </a:solidFill>
                          <a:latin typeface="Noto Sans KR"/>
                        </a:rPr>
                        <a:t>드레스룸 슬라이딩</a:t>
                      </a:r>
                    </a:p>
                  </a:txBody>
                  <a:tcPr anchor="ctr">
                    <a:solidFill>
                      <a:srgbClr val="FBF8F3"/>
                    </a:solidFill>
                  </a:tcPr>
                </a:tc>
              </a:tr>
              <a:tr h="400000">
                <a:tc>
                  <a:txBody>
                    <a:bodyPr wrap="square"/>
                    <a:lstStyle/>
                    <a:p>
                      <a:pPr algn="l"/>
                      <a:r>
                        <a:rPr sz="1000" b="0">
                          <a:solidFill>
                            <a:srgbClr val="2A2724"/>
                          </a:solidFill>
                          <a:latin typeface="Noto Sans KR"/>
                        </a:rPr>
                        <a:t>침실2</a:t>
                      </a:r>
                    </a:p>
                  </a:txBody>
                  <a:tcPr anchor="ctr">
                    <a:solidFill>
                      <a:srgbClr val="F2ECE3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l"/>
                      <a:r>
                        <a:rPr sz="1000" b="0">
                          <a:solidFill>
                            <a:srgbClr val="2A2724"/>
                          </a:solidFill>
                          <a:latin typeface="Noto Sans KR"/>
                        </a:rPr>
                        <a:t>강마루 연속 (동일 톤)</a:t>
                      </a:r>
                    </a:p>
                  </a:txBody>
                  <a:tcPr anchor="ctr">
                    <a:solidFill>
                      <a:srgbClr val="F2ECE3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l"/>
                      <a:r>
                        <a:rPr sz="1000" b="0">
                          <a:solidFill>
                            <a:srgbClr val="2A2724"/>
                          </a:solidFill>
                          <a:latin typeface="Noto Sans KR"/>
                        </a:rPr>
                        <a:t>실크벽지 + 포인트 도장</a:t>
                      </a:r>
                    </a:p>
                  </a:txBody>
                  <a:tcPr anchor="ctr">
                    <a:solidFill>
                      <a:srgbClr val="F2ECE3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l"/>
                      <a:r>
                        <a:rPr sz="1000" b="0">
                          <a:solidFill>
                            <a:srgbClr val="2A2724"/>
                          </a:solidFill>
                          <a:latin typeface="Noto Sans KR"/>
                        </a:rPr>
                        <a:t>평천장 펜던트</a:t>
                      </a:r>
                    </a:p>
                  </a:txBody>
                  <a:tcPr anchor="ctr">
                    <a:solidFill>
                      <a:srgbClr val="F2ECE3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l"/>
                      <a:r>
                        <a:rPr sz="1000" b="0">
                          <a:solidFill>
                            <a:srgbClr val="2A2724"/>
                          </a:solidFill>
                          <a:latin typeface="Noto Sans KR"/>
                        </a:rPr>
                        <a:t>붙박이 책장</a:t>
                      </a:r>
                    </a:p>
                  </a:txBody>
                  <a:tcPr anchor="ctr">
                    <a:solidFill>
                      <a:srgbClr val="F2ECE3"/>
                    </a:solidFill>
                  </a:tcPr>
                </a:tc>
              </a:tr>
              <a:tr h="400000">
                <a:tc>
                  <a:txBody>
                    <a:bodyPr wrap="square"/>
                    <a:lstStyle/>
                    <a:p>
                      <a:pPr algn="l"/>
                      <a:r>
                        <a:rPr sz="1000" b="0">
                          <a:solidFill>
                            <a:srgbClr val="2A2724"/>
                          </a:solidFill>
                          <a:latin typeface="Noto Sans KR"/>
                        </a:rPr>
                        <a:t>욕실</a:t>
                      </a:r>
                    </a:p>
                  </a:txBody>
                  <a:tcPr anchor="ctr">
                    <a:solidFill>
                      <a:srgbClr val="FBF8F3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r"/>
                      <a:r>
                        <a:rPr sz="900" b="0">
                          <a:solidFill>
                            <a:srgbClr val="2A2724"/>
                          </a:solidFill>
                          <a:latin typeface="Noto Sans KR"/>
                        </a:rPr>
                        <a:t>포세린 무광 300×600 Gray</a:t>
                      </a:r>
                    </a:p>
                  </a:txBody>
                  <a:tcPr anchor="ctr">
                    <a:solidFill>
                      <a:srgbClr val="FBF8F3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r"/>
                      <a:r>
                        <a:rPr sz="900" b="0">
                          <a:solidFill>
                            <a:srgbClr val="2A2724"/>
                          </a:solidFill>
                          <a:latin typeface="Noto Sans KR"/>
                        </a:rPr>
                        <a:t>포세린 무광 300×600 White</a:t>
                      </a:r>
                    </a:p>
                  </a:txBody>
                  <a:tcPr anchor="ctr">
                    <a:solidFill>
                      <a:srgbClr val="FBF8F3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l"/>
                      <a:r>
                        <a:rPr sz="1000" b="0">
                          <a:solidFill>
                            <a:srgbClr val="2A2724"/>
                          </a:solidFill>
                          <a:latin typeface="Noto Sans KR"/>
                        </a:rPr>
                        <a:t>방습 천장재 White</a:t>
                      </a:r>
                    </a:p>
                  </a:txBody>
                  <a:tcPr anchor="ctr">
                    <a:solidFill>
                      <a:srgbClr val="FBF8F3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l"/>
                      <a:r>
                        <a:rPr sz="1000" b="0">
                          <a:solidFill>
                            <a:srgbClr val="2A2724"/>
                          </a:solidFill>
                          <a:latin typeface="Noto Sans KR"/>
                        </a:rPr>
                        <a:t>샤워 유리 파티션</a:t>
                      </a:r>
                    </a:p>
                  </a:txBody>
                  <a:tcPr anchor="ctr">
                    <a:solidFill>
                      <a:srgbClr val="FBF8F3"/>
                    </a:solidFill>
                  </a:tcPr>
                </a:tc>
              </a:tr>
              <a:tr h="400000">
                <a:tc>
                  <a:txBody>
                    <a:bodyPr wrap="square"/>
                    <a:lstStyle/>
                    <a:p>
                      <a:pPr algn="l"/>
                      <a:r>
                        <a:rPr sz="1000" b="0">
                          <a:solidFill>
                            <a:srgbClr val="2A2724"/>
                          </a:solidFill>
                          <a:latin typeface="Noto Sans KR"/>
                        </a:rPr>
                        <a:t>현관</a:t>
                      </a:r>
                    </a:p>
                  </a:txBody>
                  <a:tcPr anchor="ctr">
                    <a:solidFill>
                      <a:srgbClr val="F2ECE3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r"/>
                      <a:r>
                        <a:rPr sz="900" b="0">
                          <a:solidFill>
                            <a:srgbClr val="2A2724"/>
                          </a:solidFill>
                          <a:latin typeface="Noto Sans KR"/>
                        </a:rPr>
                        <a:t>포세린 타일 600×600 Gray</a:t>
                      </a:r>
                    </a:p>
                  </a:txBody>
                  <a:tcPr anchor="ctr">
                    <a:solidFill>
                      <a:srgbClr val="F2ECE3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l"/>
                      <a:r>
                        <a:rPr sz="1000" b="0">
                          <a:solidFill>
                            <a:srgbClr val="2A2724"/>
                          </a:solidFill>
                          <a:latin typeface="Noto Sans KR"/>
                        </a:rPr>
                        <a:t>실크벽지 White</a:t>
                      </a:r>
                    </a:p>
                  </a:txBody>
                  <a:tcPr anchor="ctr">
                    <a:solidFill>
                      <a:srgbClr val="F2ECE3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l"/>
                      <a:r>
                        <a:rPr sz="1000" b="0">
                          <a:solidFill>
                            <a:srgbClr val="2A2724"/>
                          </a:solidFill>
                          <a:latin typeface="Noto Sans KR"/>
                        </a:rPr>
                        <a:t>평천장 다운라이트</a:t>
                      </a:r>
                    </a:p>
                  </a:txBody>
                  <a:tcPr anchor="ctr">
                    <a:solidFill>
                      <a:srgbClr val="F2ECE3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l"/>
                      <a:r>
                        <a:rPr sz="1000" b="0">
                          <a:solidFill>
                            <a:srgbClr val="2A2724"/>
                          </a:solidFill>
                          <a:latin typeface="Noto Sans KR"/>
                        </a:rPr>
                        <a:t>키큰 벽면 일체 장</a:t>
                      </a:r>
                    </a:p>
                  </a:txBody>
                  <a:tcPr anchor="ctr">
                    <a:solidFill>
                      <a:srgbClr val="F2ECE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ounded Rectangle 1"/>
          <p:cNvSpPr/>
          <p:nvPr/>
        </p:nvSpPr>
        <p:spPr>
          <a:xfrm>
            <a:off x="600000" y="360000"/>
            <a:ext cx="1975000" cy="360000"/>
          </a:xfrm>
          <a:prstGeom prst="roundRect">
            <a:avLst/>
          </a:prstGeom>
          <a:solidFill>
            <a:srgbClr val="F2EC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00000" y="360000"/>
            <a:ext cx="1975000" cy="36000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ctr"/>
            <a:r>
              <a:rPr sz="1100" b="1">
                <a:solidFill>
                  <a:srgbClr val="9C7A4E"/>
                </a:solidFill>
                <a:latin typeface="Noto Sans KR"/>
              </a:rPr>
              <a:t>FURNITURE STYLING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0000" y="820000"/>
            <a:ext cx="8000000" cy="7000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sz="2800" b="1">
                <a:solidFill>
                  <a:srgbClr val="2A2724"/>
                </a:solidFill>
                <a:latin typeface="Noto Sans KR"/>
              </a:rPr>
              <a:t>가구 스타일링 — Less is More</a:t>
            </a:r>
          </a:p>
        </p:txBody>
      </p:sp>
      <p:sp>
        <p:nvSpPr>
          <p:cNvPr id="5" name="Rectangle 4"/>
          <p:cNvSpPr/>
          <p:nvPr/>
        </p:nvSpPr>
        <p:spPr>
          <a:xfrm>
            <a:off x="600000" y="1580000"/>
            <a:ext cx="7960000" cy="18000"/>
          </a:xfrm>
          <a:prstGeom prst="rect">
            <a:avLst/>
          </a:prstGeom>
          <a:solidFill>
            <a:srgbClr val="E4DC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Picture 5" descr="after_221023255600_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0000" y="1830000"/>
            <a:ext cx="3550000" cy="450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0000" y="1900000"/>
            <a:ext cx="150000" cy="150000"/>
          </a:xfrm>
          <a:prstGeom prst="rect">
            <a:avLst/>
          </a:prstGeom>
          <a:solidFill>
            <a:srgbClr val="9C7A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960000" y="1830000"/>
            <a:ext cx="3900000" cy="6200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l"/>
            <a:r>
              <a:rPr sz="1500" b="0">
                <a:solidFill>
                  <a:srgbClr val="2A2724"/>
                </a:solidFill>
                <a:latin typeface="Noto Sans KR"/>
              </a:rPr>
              <a:t>거실 소파 — 그레이 패브릭 3인 로우백(H800mm 이하), 깊고 넓은 시트감</a:t>
            </a:r>
          </a:p>
        </p:txBody>
      </p:sp>
      <p:sp>
        <p:nvSpPr>
          <p:cNvPr id="9" name="Rectangle 8"/>
          <p:cNvSpPr/>
          <p:nvPr/>
        </p:nvSpPr>
        <p:spPr>
          <a:xfrm>
            <a:off x="680000" y="2520000"/>
            <a:ext cx="150000" cy="150000"/>
          </a:xfrm>
          <a:prstGeom prst="rect">
            <a:avLst/>
          </a:prstGeom>
          <a:solidFill>
            <a:srgbClr val="9C7A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960000" y="2450000"/>
            <a:ext cx="3900000" cy="6200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l"/>
            <a:r>
              <a:rPr sz="1400" b="0">
                <a:solidFill>
                  <a:srgbClr val="2A2724"/>
                </a:solidFill>
                <a:latin typeface="Noto Sans KR"/>
              </a:rPr>
              <a:t>거실 테이블 — 오크 원목 또는 세라믹 상판 라운드 Ø900mm, 무거운 느낌 배제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0000" y="3140000"/>
            <a:ext cx="150000" cy="150000"/>
          </a:xfrm>
          <a:prstGeom prst="rect">
            <a:avLst/>
          </a:prstGeom>
          <a:solidFill>
            <a:srgbClr val="9C7A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960000" y="3070000"/>
            <a:ext cx="3900000" cy="6200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l"/>
            <a:r>
              <a:rPr sz="1400" b="0">
                <a:solidFill>
                  <a:srgbClr val="2A2724"/>
                </a:solidFill>
                <a:latin typeface="Noto Sans KR"/>
              </a:rPr>
              <a:t>식탁 — 오크 직사각 W1600 + 패브릭 체어 4인, 주방 아일랜드 대면형 배치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80000" y="3760000"/>
            <a:ext cx="150000" cy="150000"/>
          </a:xfrm>
          <a:prstGeom prst="rect">
            <a:avLst/>
          </a:prstGeom>
          <a:solidFill>
            <a:srgbClr val="9C7A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960000" y="3690000"/>
            <a:ext cx="3900000" cy="6200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l"/>
            <a:r>
              <a:rPr sz="1400" b="0">
                <a:solidFill>
                  <a:srgbClr val="2A2724"/>
                </a:solidFill>
                <a:latin typeface="Noto Sans KR"/>
              </a:rPr>
              <a:t>안방 침대 — 패브릭 헤드보드 퀸 사이즈 라이트 베이지, 로우 프레임 H300mm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80000" y="4380000"/>
            <a:ext cx="150000" cy="150000"/>
          </a:xfrm>
          <a:prstGeom prst="rect">
            <a:avLst/>
          </a:prstGeom>
          <a:solidFill>
            <a:srgbClr val="9C7A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960000" y="4310000"/>
            <a:ext cx="3900000" cy="6200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l"/>
            <a:r>
              <a:rPr sz="1300" b="0">
                <a:solidFill>
                  <a:srgbClr val="2A2724"/>
                </a:solidFill>
                <a:latin typeface="Noto Sans KR"/>
              </a:rPr>
              <a:t>침실2 — 오크 무늬목 책상 W1400 + 오픈·도어 혼합 시스템 책장, 수납형 침대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ounded Rectangle 1"/>
          <p:cNvSpPr/>
          <p:nvPr/>
        </p:nvSpPr>
        <p:spPr>
          <a:xfrm>
            <a:off x="600000" y="360000"/>
            <a:ext cx="1595000" cy="360000"/>
          </a:xfrm>
          <a:prstGeom prst="roundRect">
            <a:avLst/>
          </a:prstGeom>
          <a:solidFill>
            <a:srgbClr val="F2EC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00000" y="360000"/>
            <a:ext cx="1595000" cy="36000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ctr"/>
            <a:r>
              <a:rPr sz="1100" b="1">
                <a:solidFill>
                  <a:srgbClr val="9C7A4E"/>
                </a:solidFill>
                <a:latin typeface="Noto Sans KR"/>
              </a:rPr>
              <a:t>LIGHTING PLAN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0000" y="820000"/>
            <a:ext cx="8000000" cy="7000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sz="2800" b="1">
                <a:solidFill>
                  <a:srgbClr val="2A2724"/>
                </a:solidFill>
                <a:latin typeface="Noto Sans KR"/>
              </a:rPr>
              <a:t>조명 계획 — 레이어드 라이팅</a:t>
            </a:r>
          </a:p>
        </p:txBody>
      </p:sp>
      <p:sp>
        <p:nvSpPr>
          <p:cNvPr id="5" name="Rectangle 4"/>
          <p:cNvSpPr/>
          <p:nvPr/>
        </p:nvSpPr>
        <p:spPr>
          <a:xfrm>
            <a:off x="600000" y="1580000"/>
            <a:ext cx="7960000" cy="18000"/>
          </a:xfrm>
          <a:prstGeom prst="rect">
            <a:avLst/>
          </a:prstGeom>
          <a:solidFill>
            <a:srgbClr val="E4DC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Picture 5" descr="after_221027997744_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0000" y="1830000"/>
            <a:ext cx="3550000" cy="450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0000" y="1900000"/>
            <a:ext cx="150000" cy="150000"/>
          </a:xfrm>
          <a:prstGeom prst="rect">
            <a:avLst/>
          </a:prstGeom>
          <a:solidFill>
            <a:srgbClr val="9C7A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960000" y="1830000"/>
            <a:ext cx="3900000" cy="6200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l"/>
            <a:r>
              <a:rPr sz="1300" b="0">
                <a:solidFill>
                  <a:srgbClr val="2A2724"/>
                </a:solidFill>
                <a:latin typeface="Noto Sans KR"/>
              </a:rPr>
              <a:t>거실 — COB 다운라이트 6개 3000K + 우물천장 간접 LED 라인 + 플로어 램프</a:t>
            </a:r>
          </a:p>
        </p:txBody>
      </p:sp>
      <p:sp>
        <p:nvSpPr>
          <p:cNvPr id="9" name="Rectangle 8"/>
          <p:cNvSpPr/>
          <p:nvPr/>
        </p:nvSpPr>
        <p:spPr>
          <a:xfrm>
            <a:off x="680000" y="2520000"/>
            <a:ext cx="150000" cy="150000"/>
          </a:xfrm>
          <a:prstGeom prst="rect">
            <a:avLst/>
          </a:prstGeom>
          <a:solidFill>
            <a:srgbClr val="9C7A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960000" y="2450000"/>
            <a:ext cx="3900000" cy="6200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l"/>
            <a:r>
              <a:rPr sz="1300" b="0">
                <a:solidFill>
                  <a:srgbClr val="2A2724"/>
                </a:solidFill>
                <a:latin typeface="Noto Sans KR"/>
              </a:rPr>
              <a:t>주방 — 상부장 하단 LED 바 + 식탁 위 블랙 펜던트 3구 (오팔 글라스, 3000K)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0000" y="3140000"/>
            <a:ext cx="150000" cy="150000"/>
          </a:xfrm>
          <a:prstGeom prst="rect">
            <a:avLst/>
          </a:prstGeom>
          <a:solidFill>
            <a:srgbClr val="9C7A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960000" y="3070000"/>
            <a:ext cx="3900000" cy="6200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l"/>
            <a:r>
              <a:rPr sz="1400" b="0">
                <a:solidFill>
                  <a:srgbClr val="2A2724"/>
                </a:solidFill>
                <a:latin typeface="Noto Sans KR"/>
              </a:rPr>
              <a:t>안방 — 다운라이트 3개 2700K + 커튼박스 간접조명 + 협탁 테이블 램프 2개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80000" y="3760000"/>
            <a:ext cx="150000" cy="150000"/>
          </a:xfrm>
          <a:prstGeom prst="rect">
            <a:avLst/>
          </a:prstGeom>
          <a:solidFill>
            <a:srgbClr val="9C7A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960000" y="3690000"/>
            <a:ext cx="3900000" cy="6200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l"/>
            <a:r>
              <a:rPr sz="1300" b="0">
                <a:solidFill>
                  <a:srgbClr val="2A2724"/>
                </a:solidFill>
                <a:latin typeface="Noto Sans KR"/>
              </a:rPr>
              <a:t>욕실 — 방습 다운라이트 3개 3500K + 거울 상부 백라이트 (메이크업 조도 확보)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80000" y="4380000"/>
            <a:ext cx="150000" cy="150000"/>
          </a:xfrm>
          <a:prstGeom prst="rect">
            <a:avLst/>
          </a:prstGeom>
          <a:solidFill>
            <a:srgbClr val="9C7A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960000" y="4310000"/>
            <a:ext cx="3900000" cy="6200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l"/>
            <a:r>
              <a:rPr sz="1500" b="0">
                <a:solidFill>
                  <a:srgbClr val="2A2724"/>
                </a:solidFill>
                <a:latin typeface="Noto Sans KR"/>
              </a:rPr>
              <a:t>전 공간 디머(조광) 스위치 적용 — 시간대·용도별 분위기 즉시 전환 가능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ounded Rectangle 1"/>
          <p:cNvSpPr/>
          <p:nvPr/>
        </p:nvSpPr>
        <p:spPr>
          <a:xfrm>
            <a:off x="600000" y="360000"/>
            <a:ext cx="1595000" cy="360000"/>
          </a:xfrm>
          <a:prstGeom prst="roundRect">
            <a:avLst/>
          </a:prstGeom>
          <a:solidFill>
            <a:srgbClr val="F2EC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00000" y="360000"/>
            <a:ext cx="1595000" cy="36000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ctr"/>
            <a:r>
              <a:rPr sz="1100" b="1">
                <a:solidFill>
                  <a:srgbClr val="9C7A4E"/>
                </a:solidFill>
                <a:latin typeface="Noto Sans KR"/>
              </a:rPr>
              <a:t>COST ESTIMATE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0000" y="820000"/>
            <a:ext cx="8000000" cy="7000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sz="2800" b="1">
                <a:solidFill>
                  <a:srgbClr val="2A2724"/>
                </a:solidFill>
                <a:latin typeface="Noto Sans KR"/>
              </a:rPr>
              <a:t>공사비 요약 (VAT 별도)</a:t>
            </a:r>
          </a:p>
        </p:txBody>
      </p:sp>
      <p:sp>
        <p:nvSpPr>
          <p:cNvPr id="5" name="Rectangle 4"/>
          <p:cNvSpPr/>
          <p:nvPr/>
        </p:nvSpPr>
        <p:spPr>
          <a:xfrm>
            <a:off x="600000" y="1580000"/>
            <a:ext cx="7960000" cy="18000"/>
          </a:xfrm>
          <a:prstGeom prst="rect">
            <a:avLst/>
          </a:prstGeom>
          <a:solidFill>
            <a:srgbClr val="E4DC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40000" y="1830000"/>
          <a:ext cx="7860000" cy="48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0000"/>
                <a:gridCol w="2620000"/>
                <a:gridCol w="2620000"/>
              </a:tblGrid>
              <a:tr h="400000">
                <a:tc>
                  <a:txBody>
                    <a:bodyPr wrap="square"/>
                    <a:lstStyle/>
                    <a:p>
                      <a:pPr algn="ctr"/>
                      <a:r>
                        <a:rPr sz="1100" b="1">
                          <a:solidFill>
                            <a:srgbClr val="FFFFFF"/>
                          </a:solidFill>
                          <a:latin typeface="Noto Sans KR"/>
                        </a:rPr>
                        <a:t>공사 항목</a:t>
                      </a:r>
                    </a:p>
                  </a:txBody>
                  <a:tcPr anchor="ctr">
                    <a:solidFill>
                      <a:srgbClr val="9C7A4E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/>
                      <a:r>
                        <a:rPr sz="1100" b="1">
                          <a:solidFill>
                            <a:srgbClr val="FFFFFF"/>
                          </a:solidFill>
                          <a:latin typeface="Noto Sans KR"/>
                        </a:rPr>
                        <a:t>주요 내용</a:t>
                      </a:r>
                    </a:p>
                  </a:txBody>
                  <a:tcPr anchor="ctr">
                    <a:solidFill>
                      <a:srgbClr val="9C7A4E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/>
                      <a:r>
                        <a:rPr sz="1100" b="1">
                          <a:solidFill>
                            <a:srgbClr val="FFFFFF"/>
                          </a:solidFill>
                          <a:latin typeface="Noto Sans KR"/>
                        </a:rPr>
                        <a:t>예상 금액</a:t>
                      </a:r>
                    </a:p>
                  </a:txBody>
                  <a:tcPr anchor="ctr">
                    <a:solidFill>
                      <a:srgbClr val="9C7A4E"/>
                    </a:solidFill>
                  </a:tcPr>
                </a:tc>
              </a:tr>
              <a:tr h="400000">
                <a:tc>
                  <a:txBody>
                    <a:bodyPr wrap="square"/>
                    <a:lstStyle/>
                    <a:p>
                      <a:pPr algn="l"/>
                      <a:r>
                        <a:rPr sz="1000" b="0">
                          <a:solidFill>
                            <a:srgbClr val="2A2724"/>
                          </a:solidFill>
                          <a:latin typeface="Noto Sans KR"/>
                        </a:rPr>
                        <a:t>철거 공사</a:t>
                      </a:r>
                    </a:p>
                  </a:txBody>
                  <a:tcPr anchor="ctr">
                    <a:solidFill>
                      <a:srgbClr val="FBF8F3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l"/>
                      <a:r>
                        <a:rPr sz="900" b="0">
                          <a:solidFill>
                            <a:srgbClr val="2A2724"/>
                          </a:solidFill>
                          <a:latin typeface="Noto Sans KR"/>
                        </a:rPr>
                        <a:t>전체 마감재·설비 철거, 폐기물 처리</a:t>
                      </a:r>
                    </a:p>
                  </a:txBody>
                  <a:tcPr anchor="ctr">
                    <a:solidFill>
                      <a:srgbClr val="FBF8F3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r"/>
                      <a:r>
                        <a:rPr sz="1000" b="0">
                          <a:solidFill>
                            <a:srgbClr val="2A2724"/>
                          </a:solidFill>
                          <a:latin typeface="Noto Sans KR"/>
                        </a:rPr>
                        <a:t>약 386만원</a:t>
                      </a:r>
                    </a:p>
                  </a:txBody>
                  <a:tcPr anchor="ctr">
                    <a:solidFill>
                      <a:srgbClr val="FBF8F3"/>
                    </a:solidFill>
                  </a:tcPr>
                </a:tc>
              </a:tr>
              <a:tr h="400000">
                <a:tc>
                  <a:txBody>
                    <a:bodyPr wrap="square"/>
                    <a:lstStyle/>
                    <a:p>
                      <a:pPr algn="l"/>
                      <a:r>
                        <a:rPr sz="1000" b="0">
                          <a:solidFill>
                            <a:srgbClr val="2A2724"/>
                          </a:solidFill>
                          <a:latin typeface="Noto Sans KR"/>
                        </a:rPr>
                        <a:t>목공 공사</a:t>
                      </a:r>
                    </a:p>
                  </a:txBody>
                  <a:tcPr anchor="ctr">
                    <a:solidFill>
                      <a:srgbClr val="F2ECE3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l"/>
                      <a:r>
                        <a:rPr sz="1000" b="0">
                          <a:solidFill>
                            <a:srgbClr val="2A2724"/>
                          </a:solidFill>
                          <a:latin typeface="Noto Sans KR"/>
                        </a:rPr>
                        <a:t>석고보드·우물천장·목작업 일체</a:t>
                      </a:r>
                    </a:p>
                  </a:txBody>
                  <a:tcPr anchor="ctr">
                    <a:solidFill>
                      <a:srgbClr val="F2ECE3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r"/>
                      <a:r>
                        <a:rPr sz="1000" b="0">
                          <a:solidFill>
                            <a:srgbClr val="2A2724"/>
                          </a:solidFill>
                          <a:latin typeface="Noto Sans KR"/>
                        </a:rPr>
                        <a:t>약 336만원</a:t>
                      </a:r>
                    </a:p>
                  </a:txBody>
                  <a:tcPr anchor="ctr">
                    <a:solidFill>
                      <a:srgbClr val="F2ECE3"/>
                    </a:solidFill>
                  </a:tcPr>
                </a:tc>
              </a:tr>
              <a:tr h="400000">
                <a:tc>
                  <a:txBody>
                    <a:bodyPr wrap="square"/>
                    <a:lstStyle/>
                    <a:p>
                      <a:pPr algn="l"/>
                      <a:r>
                        <a:rPr sz="1000" b="0">
                          <a:solidFill>
                            <a:srgbClr val="2A2724"/>
                          </a:solidFill>
                          <a:latin typeface="Noto Sans KR"/>
                        </a:rPr>
                        <a:t>도배·도장</a:t>
                      </a:r>
                    </a:p>
                  </a:txBody>
                  <a:tcPr anchor="ctr">
                    <a:solidFill>
                      <a:srgbClr val="FBF8F3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l"/>
                      <a:r>
                        <a:rPr sz="900" b="0">
                          <a:solidFill>
                            <a:srgbClr val="2A2724"/>
                          </a:solidFill>
                          <a:latin typeface="Noto Sans KR"/>
                        </a:rPr>
                        <a:t>실크벽지 전체 + 포인트 무광 도장</a:t>
                      </a:r>
                    </a:p>
                  </a:txBody>
                  <a:tcPr anchor="ctr">
                    <a:solidFill>
                      <a:srgbClr val="FBF8F3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r"/>
                      <a:r>
                        <a:rPr sz="1000" b="0">
                          <a:solidFill>
                            <a:srgbClr val="2A2724"/>
                          </a:solidFill>
                          <a:latin typeface="Noto Sans KR"/>
                        </a:rPr>
                        <a:t>약 228만원</a:t>
                      </a:r>
                    </a:p>
                  </a:txBody>
                  <a:tcPr anchor="ctr">
                    <a:solidFill>
                      <a:srgbClr val="FBF8F3"/>
                    </a:solidFill>
                  </a:tcPr>
                </a:tc>
              </a:tr>
              <a:tr h="400000">
                <a:tc>
                  <a:txBody>
                    <a:bodyPr wrap="square"/>
                    <a:lstStyle/>
                    <a:p>
                      <a:pPr algn="l"/>
                      <a:r>
                        <a:rPr sz="1000" b="0">
                          <a:solidFill>
                            <a:srgbClr val="2A2724"/>
                          </a:solidFill>
                          <a:latin typeface="Noto Sans KR"/>
                        </a:rPr>
                        <a:t>바닥 공사</a:t>
                      </a:r>
                    </a:p>
                  </a:txBody>
                  <a:tcPr anchor="ctr">
                    <a:solidFill>
                      <a:srgbClr val="F2ECE3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r"/>
                      <a:r>
                        <a:rPr sz="1000" b="0">
                          <a:solidFill>
                            <a:srgbClr val="2A2724"/>
                          </a:solidFill>
                          <a:latin typeface="Noto Sans KR"/>
                        </a:rPr>
                        <a:t>강마루 와이드 플랭크 20평</a:t>
                      </a:r>
                    </a:p>
                  </a:txBody>
                  <a:tcPr anchor="ctr">
                    <a:solidFill>
                      <a:srgbClr val="F2ECE3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r"/>
                      <a:r>
                        <a:rPr sz="1000" b="0">
                          <a:solidFill>
                            <a:srgbClr val="2A2724"/>
                          </a:solidFill>
                          <a:latin typeface="Noto Sans KR"/>
                        </a:rPr>
                        <a:t>약 350만원</a:t>
                      </a:r>
                    </a:p>
                  </a:txBody>
                  <a:tcPr anchor="ctr">
                    <a:solidFill>
                      <a:srgbClr val="F2ECE3"/>
                    </a:solidFill>
                  </a:tcPr>
                </a:tc>
              </a:tr>
              <a:tr h="400000">
                <a:tc>
                  <a:txBody>
                    <a:bodyPr wrap="square"/>
                    <a:lstStyle/>
                    <a:p>
                      <a:pPr algn="l"/>
                      <a:r>
                        <a:rPr sz="1000" b="0">
                          <a:solidFill>
                            <a:srgbClr val="2A2724"/>
                          </a:solidFill>
                          <a:latin typeface="Noto Sans KR"/>
                        </a:rPr>
                        <a:t>주방 공사</a:t>
                      </a:r>
                    </a:p>
                  </a:txBody>
                  <a:tcPr anchor="ctr">
                    <a:solidFill>
                      <a:srgbClr val="FBF8F3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r"/>
                      <a:r>
                        <a:rPr sz="1000" b="0">
                          <a:solidFill>
                            <a:srgbClr val="2A2724"/>
                          </a:solidFill>
                          <a:latin typeface="Noto Sans KR"/>
                        </a:rPr>
                        <a:t>싱크대 상하부 + 스톤 상판 3m</a:t>
                      </a:r>
                    </a:p>
                  </a:txBody>
                  <a:tcPr anchor="ctr">
                    <a:solidFill>
                      <a:srgbClr val="FBF8F3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r"/>
                      <a:r>
                        <a:rPr sz="1000" b="0">
                          <a:solidFill>
                            <a:srgbClr val="2A2724"/>
                          </a:solidFill>
                          <a:latin typeface="Noto Sans KR"/>
                        </a:rPr>
                        <a:t>약 300만원</a:t>
                      </a:r>
                    </a:p>
                  </a:txBody>
                  <a:tcPr anchor="ctr">
                    <a:solidFill>
                      <a:srgbClr val="FBF8F3"/>
                    </a:solidFill>
                  </a:tcPr>
                </a:tc>
              </a:tr>
              <a:tr h="400000">
                <a:tc>
                  <a:txBody>
                    <a:bodyPr wrap="square"/>
                    <a:lstStyle/>
                    <a:p>
                      <a:pPr algn="l"/>
                      <a:r>
                        <a:rPr sz="1000" b="0">
                          <a:solidFill>
                            <a:srgbClr val="2A2724"/>
                          </a:solidFill>
                          <a:latin typeface="Noto Sans KR"/>
                        </a:rPr>
                        <a:t>욕실 공사</a:t>
                      </a:r>
                    </a:p>
                  </a:txBody>
                  <a:tcPr anchor="ctr">
                    <a:solidFill>
                      <a:srgbClr val="F2ECE3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r"/>
                      <a:r>
                        <a:rPr sz="1000" b="0">
                          <a:solidFill>
                            <a:srgbClr val="2A2724"/>
                          </a:solidFill>
                          <a:latin typeface="Noto Sans KR"/>
                        </a:rPr>
                        <a:t>전체 리모델링 2개소</a:t>
                      </a:r>
                    </a:p>
                  </a:txBody>
                  <a:tcPr anchor="ctr">
                    <a:solidFill>
                      <a:srgbClr val="F2ECE3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r"/>
                      <a:r>
                        <a:rPr sz="1000" b="0">
                          <a:solidFill>
                            <a:srgbClr val="2A2724"/>
                          </a:solidFill>
                          <a:latin typeface="Noto Sans KR"/>
                        </a:rPr>
                        <a:t>약 650만원</a:t>
                      </a:r>
                    </a:p>
                  </a:txBody>
                  <a:tcPr anchor="ctr">
                    <a:solidFill>
                      <a:srgbClr val="F2ECE3"/>
                    </a:solidFill>
                  </a:tcPr>
                </a:tc>
              </a:tr>
              <a:tr h="400000">
                <a:tc>
                  <a:txBody>
                    <a:bodyPr wrap="square"/>
                    <a:lstStyle/>
                    <a:p>
                      <a:pPr algn="l"/>
                      <a:r>
                        <a:rPr sz="1000" b="0">
                          <a:solidFill>
                            <a:srgbClr val="2A2724"/>
                          </a:solidFill>
                          <a:latin typeface="Noto Sans KR"/>
                        </a:rPr>
                        <a:t>전기·조명</a:t>
                      </a:r>
                    </a:p>
                  </a:txBody>
                  <a:tcPr anchor="ctr">
                    <a:solidFill>
                      <a:srgbClr val="FBF8F3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l"/>
                      <a:r>
                        <a:rPr sz="900" b="0">
                          <a:solidFill>
                            <a:srgbClr val="2A2724"/>
                          </a:solidFill>
                          <a:latin typeface="Noto Sans KR"/>
                        </a:rPr>
                        <a:t>배선·콘센트·분전반 + LED 기구 일체</a:t>
                      </a:r>
                    </a:p>
                  </a:txBody>
                  <a:tcPr anchor="ctr">
                    <a:solidFill>
                      <a:srgbClr val="FBF8F3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r"/>
                      <a:r>
                        <a:rPr sz="1000" b="0">
                          <a:solidFill>
                            <a:srgbClr val="2A2724"/>
                          </a:solidFill>
                          <a:latin typeface="Noto Sans KR"/>
                        </a:rPr>
                        <a:t>약 415만원</a:t>
                      </a:r>
                    </a:p>
                  </a:txBody>
                  <a:tcPr anchor="ctr">
                    <a:solidFill>
                      <a:srgbClr val="FBF8F3"/>
                    </a:solidFill>
                  </a:tcPr>
                </a:tc>
              </a:tr>
              <a:tr h="400000">
                <a:tc>
                  <a:txBody>
                    <a:bodyPr wrap="square"/>
                    <a:lstStyle/>
                    <a:p>
                      <a:pPr algn="l"/>
                      <a:r>
                        <a:rPr sz="1000" b="0">
                          <a:solidFill>
                            <a:srgbClr val="2A2724"/>
                          </a:solidFill>
                          <a:latin typeface="Noto Sans KR"/>
                        </a:rPr>
                        <a:t>가구·붙박이</a:t>
                      </a:r>
                    </a:p>
                  </a:txBody>
                  <a:tcPr anchor="ctr">
                    <a:solidFill>
                      <a:srgbClr val="F2ECE3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l"/>
                      <a:r>
                        <a:rPr sz="1000" b="0">
                          <a:solidFill>
                            <a:srgbClr val="2A2724"/>
                          </a:solidFill>
                          <a:latin typeface="Noto Sans KR"/>
                        </a:rPr>
                        <a:t>드레스룸·키큰장 제작 설치</a:t>
                      </a:r>
                    </a:p>
                  </a:txBody>
                  <a:tcPr anchor="ctr">
                    <a:solidFill>
                      <a:srgbClr val="F2ECE3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r"/>
                      <a:r>
                        <a:rPr sz="1000" b="0">
                          <a:solidFill>
                            <a:srgbClr val="2A2724"/>
                          </a:solidFill>
                          <a:latin typeface="Noto Sans KR"/>
                        </a:rPr>
                        <a:t>약 450만원</a:t>
                      </a:r>
                    </a:p>
                  </a:txBody>
                  <a:tcPr anchor="ctr">
                    <a:solidFill>
                      <a:srgbClr val="F2ECE3"/>
                    </a:solidFill>
                  </a:tcPr>
                </a:tc>
              </a:tr>
              <a:tr h="400000">
                <a:tc>
                  <a:txBody>
                    <a:bodyPr wrap="square"/>
                    <a:lstStyle/>
                    <a:p>
                      <a:pPr algn="l"/>
                      <a:r>
                        <a:rPr sz="1000" b="0">
                          <a:solidFill>
                            <a:srgbClr val="2A2724"/>
                          </a:solidFill>
                          <a:latin typeface="Noto Sans KR"/>
                        </a:rPr>
                        <a:t>기타</a:t>
                      </a:r>
                    </a:p>
                  </a:txBody>
                  <a:tcPr anchor="ctr">
                    <a:solidFill>
                      <a:srgbClr val="FBF8F3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l"/>
                      <a:r>
                        <a:rPr sz="1000" b="0">
                          <a:solidFill>
                            <a:srgbClr val="2A2724"/>
                          </a:solidFill>
                          <a:latin typeface="Noto Sans KR"/>
                        </a:rPr>
                        <a:t>방문 교체·필름·설비·준공청소</a:t>
                      </a:r>
                    </a:p>
                  </a:txBody>
                  <a:tcPr anchor="ctr">
                    <a:solidFill>
                      <a:srgbClr val="FBF8F3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r"/>
                      <a:r>
                        <a:rPr sz="1000" b="0">
                          <a:solidFill>
                            <a:srgbClr val="2A2724"/>
                          </a:solidFill>
                          <a:latin typeface="Noto Sans KR"/>
                        </a:rPr>
                        <a:t>약 305만원</a:t>
                      </a:r>
                    </a:p>
                  </a:txBody>
                  <a:tcPr anchor="ctr">
                    <a:solidFill>
                      <a:srgbClr val="FBF8F3"/>
                    </a:solidFill>
                  </a:tcPr>
                </a:tc>
              </a:tr>
              <a:tr h="400000">
                <a:tc>
                  <a:txBody>
                    <a:bodyPr wrap="square"/>
                    <a:lstStyle/>
                    <a:p>
                      <a:pPr algn="l"/>
                      <a:r>
                        <a:rPr sz="1000" b="0">
                          <a:solidFill>
                            <a:srgbClr val="2A2724"/>
                          </a:solidFill>
                          <a:latin typeface="Noto Sans KR"/>
                        </a:rPr>
                        <a:t>관리비 (15%)</a:t>
                      </a:r>
                    </a:p>
                  </a:txBody>
                  <a:tcPr anchor="ctr">
                    <a:solidFill>
                      <a:srgbClr val="F2ECE3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l"/>
                      <a:r>
                        <a:rPr sz="1000" b="0">
                          <a:solidFill>
                            <a:srgbClr val="2A2724"/>
                          </a:solidFill>
                          <a:latin typeface="Noto Sans KR"/>
                        </a:rPr>
                        <a:t>현장 관리·운영·감리비 포함</a:t>
                      </a:r>
                    </a:p>
                  </a:txBody>
                  <a:tcPr anchor="ctr">
                    <a:solidFill>
                      <a:srgbClr val="F2ECE3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r"/>
                      <a:r>
                        <a:rPr sz="1000" b="0">
                          <a:solidFill>
                            <a:srgbClr val="2A2724"/>
                          </a:solidFill>
                          <a:latin typeface="Noto Sans KR"/>
                        </a:rPr>
                        <a:t>약 543만원</a:t>
                      </a:r>
                    </a:p>
                  </a:txBody>
                  <a:tcPr anchor="ctr">
                    <a:solidFill>
                      <a:srgbClr val="F2ECE3"/>
                    </a:solidFill>
                  </a:tcPr>
                </a:tc>
              </a:tr>
              <a:tr h="400000">
                <a:tc>
                  <a:txBody>
                    <a:bodyPr wrap="square"/>
                    <a:lstStyle/>
                    <a:p>
                      <a:pPr algn="l"/>
                      <a:r>
                        <a:rPr sz="1000" b="0">
                          <a:solidFill>
                            <a:srgbClr val="2A2724"/>
                          </a:solidFill>
                          <a:latin typeface="Noto Sans KR"/>
                        </a:rPr>
                        <a:t>합 계 (VAT 별도)</a:t>
                      </a:r>
                    </a:p>
                  </a:txBody>
                  <a:tcPr anchor="ctr">
                    <a:solidFill>
                      <a:srgbClr val="FBF8F3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l"/>
                      <a:r>
                        <a:rPr sz="900" b="0">
                          <a:solidFill>
                            <a:srgbClr val="2A2724"/>
                          </a:solidFill>
                          <a:latin typeface="Noto Sans KR"/>
                        </a:rPr>
                        <a:t>현장 실측 후 최종 확정 견적 별도 제공</a:t>
                      </a:r>
                    </a:p>
                  </a:txBody>
                  <a:tcPr anchor="ctr">
                    <a:solidFill>
                      <a:srgbClr val="FBF8F3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r"/>
                      <a:r>
                        <a:rPr sz="1000" b="0">
                          <a:solidFill>
                            <a:srgbClr val="2A2724"/>
                          </a:solidFill>
                          <a:latin typeface="Noto Sans KR"/>
                        </a:rPr>
                        <a:t>약 3,963만원~</a:t>
                      </a:r>
                    </a:p>
                  </a:txBody>
                  <a:tcPr anchor="ctr">
                    <a:solidFill>
                      <a:srgbClr val="FBF8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C2A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760000" y="2700000"/>
            <a:ext cx="7600000" cy="9000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sz="4000" b="1">
                <a:solidFill>
                  <a:srgbClr val="FFFFFF"/>
                </a:solidFill>
                <a:latin typeface="Noto Sans KR"/>
              </a:rPr>
              <a:t>당신의 일상을 더 아름답게</a:t>
            </a:r>
          </a:p>
        </p:txBody>
      </p:sp>
      <p:sp>
        <p:nvSpPr>
          <p:cNvPr id="4" name="Rectangle 3"/>
          <p:cNvSpPr/>
          <p:nvPr/>
        </p:nvSpPr>
        <p:spPr>
          <a:xfrm>
            <a:off x="770000" y="3650000"/>
            <a:ext cx="2600000" cy="28000"/>
          </a:xfrm>
          <a:prstGeom prst="rect">
            <a:avLst/>
          </a:prstGeom>
          <a:solidFill>
            <a:srgbClr val="9C7A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60000" y="3950000"/>
            <a:ext cx="7600000" cy="5000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sz="1500" b="0">
                <a:solidFill>
                  <a:srgbClr val="CCCCCC"/>
                </a:solidFill>
                <a:latin typeface="Noto Sans KR"/>
              </a:rPr>
              <a:t>본 제안서는 예비 기획안이며, 현장 실측 후 정확한 설계·견적이 제공됩니다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0000" y="4550000"/>
            <a:ext cx="7600000" cy="4500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sz="1400" b="1">
                <a:solidFill>
                  <a:srgbClr val="FFFFFF"/>
                </a:solidFill>
                <a:latin typeface="Noto Sans KR"/>
              </a:rPr>
              <a:t>Design Studio가 24평 모던 미니멀 주거의 완성을 함께합니다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0000" y="5150000"/>
            <a:ext cx="8000000" cy="4500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sz="1100" b="1">
                <a:solidFill>
                  <a:srgbClr val="9C7A4E"/>
                </a:solidFill>
                <a:latin typeface="Noto Sans KR"/>
              </a:rPr>
              <a:t>STUDIO </a:t>
            </a:r>
            <a:r>
              <a:rPr sz="1100" b="0">
                <a:solidFill>
                  <a:srgbClr val="CCCCCC"/>
                </a:solidFill>
                <a:latin typeface="Noto Sans KR"/>
              </a:rPr>
              <a:t>Design Studio    </a:t>
            </a:r>
            <a:r>
              <a:rPr sz="1100" b="1">
                <a:solidFill>
                  <a:srgbClr val="9C7A4E"/>
                </a:solidFill>
                <a:latin typeface="Noto Sans KR"/>
              </a:rPr>
              <a:t>MAIL </a:t>
            </a:r>
            <a:r>
              <a:rPr sz="1100" b="0">
                <a:solidFill>
                  <a:srgbClr val="CCCCCC"/>
                </a:solidFill>
                <a:latin typeface="Noto Sans KR"/>
              </a:rPr>
              <a:t>mpu00115@gmail.com    </a:t>
            </a:r>
            <a:r>
              <a:rPr sz="1100" b="1">
                <a:solidFill>
                  <a:srgbClr val="9C7A4E"/>
                </a:solidFill>
                <a:latin typeface="Noto Sans KR"/>
              </a:rPr>
              <a:t>DATE </a:t>
            </a:r>
            <a:r>
              <a:rPr sz="1100" b="0">
                <a:solidFill>
                  <a:srgbClr val="CCCCCC"/>
                </a:solidFill>
                <a:latin typeface="Noto Sans KR"/>
              </a:rPr>
              <a:t>2026. 05   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ounded Rectangle 1"/>
          <p:cNvSpPr/>
          <p:nvPr/>
        </p:nvSpPr>
        <p:spPr>
          <a:xfrm>
            <a:off x="600000" y="360000"/>
            <a:ext cx="1120000" cy="360000"/>
          </a:xfrm>
          <a:prstGeom prst="roundRect">
            <a:avLst/>
          </a:prstGeom>
          <a:solidFill>
            <a:srgbClr val="F2EC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00000" y="360000"/>
            <a:ext cx="1120000" cy="36000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ctr"/>
            <a:r>
              <a:rPr sz="1100" b="1">
                <a:solidFill>
                  <a:srgbClr val="9C7A4E"/>
                </a:solidFill>
                <a:latin typeface="Noto Sans KR"/>
              </a:rPr>
              <a:t>CONTENTS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0000" y="820000"/>
            <a:ext cx="8000000" cy="7000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sz="2800" b="1">
                <a:solidFill>
                  <a:srgbClr val="2A2724"/>
                </a:solidFill>
                <a:latin typeface="Noto Sans KR"/>
              </a:rPr>
              <a:t>제안서 목차</a:t>
            </a:r>
          </a:p>
        </p:txBody>
      </p:sp>
      <p:sp>
        <p:nvSpPr>
          <p:cNvPr id="5" name="Rectangle 4"/>
          <p:cNvSpPr/>
          <p:nvPr/>
        </p:nvSpPr>
        <p:spPr>
          <a:xfrm>
            <a:off x="600000" y="1580000"/>
            <a:ext cx="7960000" cy="18000"/>
          </a:xfrm>
          <a:prstGeom prst="rect">
            <a:avLst/>
          </a:prstGeom>
          <a:solidFill>
            <a:srgbClr val="E4DC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600000" y="1830000"/>
            <a:ext cx="8000000" cy="7500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sz="3200" b="1">
                <a:solidFill>
                  <a:srgbClr val="2A2724"/>
                </a:solidFill>
                <a:latin typeface="Noto Sans KR"/>
              </a:rPr>
              <a:t>제안서 </a:t>
            </a:r>
            <a:r>
              <a:rPr sz="3200" b="1">
                <a:solidFill>
                  <a:srgbClr val="9C7A4E"/>
                </a:solidFill>
                <a:latin typeface="Noto Sans KR"/>
              </a:rPr>
              <a:t>목차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00000" y="2630000"/>
            <a:ext cx="1126666" cy="3628000"/>
          </a:xfrm>
          <a:prstGeom prst="roundRect">
            <a:avLst/>
          </a:prstGeom>
          <a:solidFill>
            <a:srgbClr val="F2EC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Oval 7"/>
          <p:cNvSpPr/>
          <p:nvPr/>
        </p:nvSpPr>
        <p:spPr>
          <a:xfrm>
            <a:off x="860000" y="2890000"/>
            <a:ext cx="520000" cy="520000"/>
          </a:xfrm>
          <a:prstGeom prst="ellipse">
            <a:avLst/>
          </a:prstGeom>
          <a:solidFill>
            <a:srgbClr val="9C7A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860000" y="2890000"/>
            <a:ext cx="520000" cy="52000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ctr"/>
            <a:r>
              <a:rPr sz="1800" b="1">
                <a:solidFill>
                  <a:srgbClr val="FFFFFF"/>
                </a:solidFill>
                <a:latin typeface="Noto Sans KR"/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0000" y="3550000"/>
            <a:ext cx="606666" cy="6000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sz="1200" b="1">
                <a:solidFill>
                  <a:srgbClr val="2A2724"/>
                </a:solidFill>
                <a:latin typeface="Noto Sans KR"/>
              </a:rPr>
              <a:t>프로젝트 개요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0000" y="4110000"/>
            <a:ext cx="606666" cy="21280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sz="1300" b="0">
                <a:solidFill>
                  <a:srgbClr val="7A736A"/>
                </a:solidFill>
                <a:latin typeface="Noto Sans KR"/>
              </a:rPr>
              <a:t>공간 조건</a:t>
            </a:r>
          </a:p>
          <a:p>
            <a:r>
              <a:rPr sz="1300" b="0">
                <a:solidFill>
                  <a:srgbClr val="7A736A"/>
                </a:solidFill>
                <a:latin typeface="Noto Sans KR"/>
              </a:rPr>
              <a:t>설계 방향</a:t>
            </a:r>
          </a:p>
          <a:p>
            <a:r>
              <a:rPr sz="1300" b="0">
                <a:solidFill>
                  <a:srgbClr val="7A736A"/>
                </a:solidFill>
                <a:latin typeface="Noto Sans KR"/>
              </a:rPr>
              <a:t>예산 개요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966666" y="2630000"/>
            <a:ext cx="1126666" cy="3628000"/>
          </a:xfrm>
          <a:prstGeom prst="roundRect">
            <a:avLst/>
          </a:prstGeom>
          <a:solidFill>
            <a:srgbClr val="F2EC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Oval 12"/>
          <p:cNvSpPr/>
          <p:nvPr/>
        </p:nvSpPr>
        <p:spPr>
          <a:xfrm>
            <a:off x="2226666" y="2890000"/>
            <a:ext cx="520000" cy="520000"/>
          </a:xfrm>
          <a:prstGeom prst="ellipse">
            <a:avLst/>
          </a:prstGeom>
          <a:solidFill>
            <a:srgbClr val="9C7A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2226666" y="2890000"/>
            <a:ext cx="520000" cy="52000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ctr"/>
            <a:r>
              <a:rPr sz="1800" b="1">
                <a:solidFill>
                  <a:srgbClr val="FFFFFF"/>
                </a:solidFill>
                <a:latin typeface="Noto Sans KR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26666" y="3550000"/>
            <a:ext cx="606666" cy="6000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sz="1600" b="1">
                <a:solidFill>
                  <a:srgbClr val="2A2724"/>
                </a:solidFill>
                <a:latin typeface="Noto Sans KR"/>
              </a:rPr>
              <a:t>디자인 철학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26666" y="4110000"/>
            <a:ext cx="606666" cy="21280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sz="1300" b="0">
                <a:solidFill>
                  <a:srgbClr val="7A736A"/>
                </a:solidFill>
                <a:latin typeface="Noto Sans KR"/>
              </a:rPr>
              <a:t>모던 미니멀</a:t>
            </a:r>
          </a:p>
          <a:p>
            <a:r>
              <a:rPr sz="1300" b="0">
                <a:solidFill>
                  <a:srgbClr val="7A736A"/>
                </a:solidFill>
                <a:latin typeface="Noto Sans KR"/>
              </a:rPr>
              <a:t>4대 원칙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333332" y="2630000"/>
            <a:ext cx="1126666" cy="3628000"/>
          </a:xfrm>
          <a:prstGeom prst="roundRect">
            <a:avLst/>
          </a:prstGeom>
          <a:solidFill>
            <a:srgbClr val="F2EC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Oval 17"/>
          <p:cNvSpPr/>
          <p:nvPr/>
        </p:nvSpPr>
        <p:spPr>
          <a:xfrm>
            <a:off x="3593332" y="2890000"/>
            <a:ext cx="520000" cy="520000"/>
          </a:xfrm>
          <a:prstGeom prst="ellipse">
            <a:avLst/>
          </a:prstGeom>
          <a:solidFill>
            <a:srgbClr val="9C7A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3593332" y="2890000"/>
            <a:ext cx="520000" cy="52000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ctr"/>
            <a:r>
              <a:rPr sz="1800" b="1">
                <a:solidFill>
                  <a:srgbClr val="FFFFFF"/>
                </a:solidFill>
                <a:latin typeface="Noto Sans KR"/>
              </a:rPr>
              <a:t>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593332" y="3550000"/>
            <a:ext cx="606666" cy="6000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sz="1600" b="1">
                <a:solidFill>
                  <a:srgbClr val="2A2724"/>
                </a:solidFill>
                <a:latin typeface="Noto Sans KR"/>
              </a:rPr>
              <a:t>공간별 설계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93332" y="4110000"/>
            <a:ext cx="606666" cy="21280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sz="1300" b="0">
                <a:solidFill>
                  <a:srgbClr val="7A736A"/>
                </a:solidFill>
                <a:latin typeface="Noto Sans KR"/>
              </a:rPr>
              <a:t>거실 · 주방</a:t>
            </a:r>
          </a:p>
          <a:p>
            <a:r>
              <a:rPr sz="1300" b="0">
                <a:solidFill>
                  <a:srgbClr val="7A736A"/>
                </a:solidFill>
                <a:latin typeface="Noto Sans KR"/>
              </a:rPr>
              <a:t>침실 · 욕실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4699998" y="2630000"/>
            <a:ext cx="1126666" cy="3628000"/>
          </a:xfrm>
          <a:prstGeom prst="roundRect">
            <a:avLst/>
          </a:prstGeom>
          <a:solidFill>
            <a:srgbClr val="F2EC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959998" y="2890000"/>
            <a:ext cx="520000" cy="520000"/>
          </a:xfrm>
          <a:prstGeom prst="ellipse">
            <a:avLst/>
          </a:prstGeom>
          <a:solidFill>
            <a:srgbClr val="9C7A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" name="TextBox 23"/>
          <p:cNvSpPr txBox="1"/>
          <p:nvPr/>
        </p:nvSpPr>
        <p:spPr>
          <a:xfrm>
            <a:off x="4959998" y="2890000"/>
            <a:ext cx="520000" cy="52000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ctr"/>
            <a:r>
              <a:rPr sz="1800" b="1">
                <a:solidFill>
                  <a:srgbClr val="FFFFFF"/>
                </a:solidFill>
                <a:latin typeface="Noto Sans KR"/>
              </a:rPr>
              <a:t>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959998" y="3550000"/>
            <a:ext cx="606666" cy="6000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sz="1200" b="1">
                <a:solidFill>
                  <a:srgbClr val="2A2724"/>
                </a:solidFill>
                <a:latin typeface="Noto Sans KR"/>
              </a:rPr>
              <a:t>컬러 &amp; 마감재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959998" y="4110000"/>
            <a:ext cx="606666" cy="21280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sz="1300" b="0">
                <a:solidFill>
                  <a:srgbClr val="7A736A"/>
                </a:solidFill>
                <a:latin typeface="Noto Sans KR"/>
              </a:rPr>
              <a:t>컬러 스킴</a:t>
            </a:r>
          </a:p>
          <a:p>
            <a:r>
              <a:rPr sz="1300" b="0">
                <a:solidFill>
                  <a:srgbClr val="7A736A"/>
                </a:solidFill>
                <a:latin typeface="Noto Sans KR"/>
              </a:rPr>
              <a:t>자재 선정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066664" y="2630000"/>
            <a:ext cx="1126666" cy="3628000"/>
          </a:xfrm>
          <a:prstGeom prst="roundRect">
            <a:avLst/>
          </a:prstGeom>
          <a:solidFill>
            <a:srgbClr val="F2EC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Oval 27"/>
          <p:cNvSpPr/>
          <p:nvPr/>
        </p:nvSpPr>
        <p:spPr>
          <a:xfrm>
            <a:off x="6326664" y="2890000"/>
            <a:ext cx="520000" cy="520000"/>
          </a:xfrm>
          <a:prstGeom prst="ellipse">
            <a:avLst/>
          </a:prstGeom>
          <a:solidFill>
            <a:srgbClr val="9C7A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6326664" y="2890000"/>
            <a:ext cx="520000" cy="52000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ctr"/>
            <a:r>
              <a:rPr sz="1800" b="1">
                <a:solidFill>
                  <a:srgbClr val="FFFFFF"/>
                </a:solidFill>
                <a:latin typeface="Noto Sans KR"/>
              </a:rPr>
              <a:t>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326664" y="3550000"/>
            <a:ext cx="606666" cy="6000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sz="1200" b="1">
                <a:solidFill>
                  <a:srgbClr val="2A2724"/>
                </a:solidFill>
                <a:latin typeface="Noto Sans KR"/>
              </a:rPr>
              <a:t>가구 &amp; 조명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326664" y="4110000"/>
            <a:ext cx="606666" cy="21280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sz="1300" b="0">
                <a:solidFill>
                  <a:srgbClr val="7A736A"/>
                </a:solidFill>
                <a:latin typeface="Noto Sans KR"/>
              </a:rPr>
              <a:t>스타일링 방향</a:t>
            </a:r>
          </a:p>
          <a:p>
            <a:r>
              <a:rPr sz="1300" b="0">
                <a:solidFill>
                  <a:srgbClr val="7A736A"/>
                </a:solidFill>
                <a:latin typeface="Noto Sans KR"/>
              </a:rPr>
              <a:t>조명 플랜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7433330" y="2630000"/>
            <a:ext cx="1126666" cy="3628000"/>
          </a:xfrm>
          <a:prstGeom prst="roundRect">
            <a:avLst/>
          </a:prstGeom>
          <a:solidFill>
            <a:srgbClr val="F2EC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3" name="Oval 32"/>
          <p:cNvSpPr/>
          <p:nvPr/>
        </p:nvSpPr>
        <p:spPr>
          <a:xfrm>
            <a:off x="7693330" y="2890000"/>
            <a:ext cx="520000" cy="520000"/>
          </a:xfrm>
          <a:prstGeom prst="ellipse">
            <a:avLst/>
          </a:prstGeom>
          <a:solidFill>
            <a:srgbClr val="9C7A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TextBox 33"/>
          <p:cNvSpPr txBox="1"/>
          <p:nvPr/>
        </p:nvSpPr>
        <p:spPr>
          <a:xfrm>
            <a:off x="7693330" y="2890000"/>
            <a:ext cx="520000" cy="52000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ctr"/>
            <a:r>
              <a:rPr sz="1800" b="1">
                <a:solidFill>
                  <a:srgbClr val="FFFFFF"/>
                </a:solidFill>
                <a:latin typeface="Noto Sans KR"/>
              </a:rPr>
              <a:t>6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693330" y="3550000"/>
            <a:ext cx="606666" cy="6000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sz="1200" b="1">
                <a:solidFill>
                  <a:srgbClr val="2A2724"/>
                </a:solidFill>
                <a:latin typeface="Noto Sans KR"/>
              </a:rPr>
              <a:t>공사비 &amp; 일정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693330" y="4110000"/>
            <a:ext cx="606666" cy="21280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sz="1300" b="0">
                <a:solidFill>
                  <a:srgbClr val="7A736A"/>
                </a:solidFill>
                <a:latin typeface="Noto Sans KR"/>
              </a:rPr>
              <a:t>견적 요약</a:t>
            </a:r>
          </a:p>
          <a:p>
            <a:r>
              <a:rPr sz="1300" b="0">
                <a:solidFill>
                  <a:srgbClr val="7A736A"/>
                </a:solidFill>
                <a:latin typeface="Noto Sans KR"/>
              </a:rPr>
              <a:t>시공 프로세스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ounded Rectangle 1"/>
          <p:cNvSpPr/>
          <p:nvPr/>
        </p:nvSpPr>
        <p:spPr>
          <a:xfrm>
            <a:off x="600000" y="360000"/>
            <a:ext cx="1880000" cy="360000"/>
          </a:xfrm>
          <a:prstGeom prst="roundRect">
            <a:avLst/>
          </a:prstGeom>
          <a:solidFill>
            <a:srgbClr val="F2EC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00000" y="360000"/>
            <a:ext cx="1880000" cy="36000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ctr"/>
            <a:r>
              <a:rPr sz="1100" b="1">
                <a:solidFill>
                  <a:srgbClr val="9C7A4E"/>
                </a:solidFill>
                <a:latin typeface="Noto Sans KR"/>
              </a:rPr>
              <a:t>PROJECT OVERVIEW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0000" y="820000"/>
            <a:ext cx="8000000" cy="7000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sz="2800" b="1">
                <a:solidFill>
                  <a:srgbClr val="2A2724"/>
                </a:solidFill>
                <a:latin typeface="Noto Sans KR"/>
              </a:rPr>
              <a:t>프로젝트 개요</a:t>
            </a:r>
          </a:p>
        </p:txBody>
      </p:sp>
      <p:sp>
        <p:nvSpPr>
          <p:cNvPr id="5" name="Rectangle 4"/>
          <p:cNvSpPr/>
          <p:nvPr/>
        </p:nvSpPr>
        <p:spPr>
          <a:xfrm>
            <a:off x="600000" y="1580000"/>
            <a:ext cx="7960000" cy="18000"/>
          </a:xfrm>
          <a:prstGeom prst="rect">
            <a:avLst/>
          </a:prstGeom>
          <a:solidFill>
            <a:srgbClr val="E4DC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ectangle 5"/>
          <p:cNvSpPr/>
          <p:nvPr/>
        </p:nvSpPr>
        <p:spPr>
          <a:xfrm>
            <a:off x="620000" y="1830000"/>
            <a:ext cx="110000" cy="900000"/>
          </a:xfrm>
          <a:prstGeom prst="rect">
            <a:avLst/>
          </a:prstGeom>
          <a:solidFill>
            <a:srgbClr val="9C7A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820000" y="1790000"/>
            <a:ext cx="7600000" cy="11000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sz="2400" b="1">
                <a:solidFill>
                  <a:srgbClr val="2A2724"/>
                </a:solidFill>
                <a:latin typeface="Noto Sans KR"/>
              </a:rPr>
              <a:t>"Quiet Luxury in White Space" — 화이트와 웜 오크가 만들어내는</a:t>
            </a:r>
          </a:p>
          <a:p>
            <a:r>
              <a:rPr sz="2400" b="1">
                <a:solidFill>
                  <a:srgbClr val="2A2724"/>
                </a:solidFill>
                <a:latin typeface="Noto Sans KR"/>
              </a:rPr>
              <a:t>정돈된 여백, 절제된 아름다움으로 완성하는 24평 도심형 미니멀 주거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00000" y="4658000"/>
            <a:ext cx="1126666" cy="1500000"/>
          </a:xfrm>
          <a:prstGeom prst="roundRect">
            <a:avLst/>
          </a:prstGeom>
          <a:solidFill>
            <a:srgbClr val="F2EC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800000" y="4878000"/>
            <a:ext cx="726666" cy="7000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sz="2000" b="1">
                <a:solidFill>
                  <a:srgbClr val="9C7A4E"/>
                </a:solidFill>
                <a:latin typeface="Noto Sans KR"/>
              </a:rPr>
              <a:t>24평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0000" y="5638000"/>
            <a:ext cx="726666" cy="4600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sz="1000" b="0">
                <a:solidFill>
                  <a:srgbClr val="7A736A"/>
                </a:solidFill>
                <a:latin typeface="Noto Sans KR"/>
              </a:rPr>
              <a:t>전용 면적 (59㎡)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966666" y="4658000"/>
            <a:ext cx="1126666" cy="1500000"/>
          </a:xfrm>
          <a:prstGeom prst="roundRect">
            <a:avLst/>
          </a:prstGeom>
          <a:solidFill>
            <a:srgbClr val="F2EC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2166666" y="4878000"/>
            <a:ext cx="726666" cy="7000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sz="1900" b="1">
                <a:solidFill>
                  <a:srgbClr val="9C7A4E"/>
                </a:solidFill>
                <a:latin typeface="Noto Sans KR"/>
              </a:rPr>
              <a:t>8개 공종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66666" y="5638000"/>
            <a:ext cx="726666" cy="4600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sz="1200" b="0">
                <a:solidFill>
                  <a:srgbClr val="7A736A"/>
                </a:solidFill>
                <a:latin typeface="Noto Sans KR"/>
              </a:rPr>
              <a:t>공사 범위 (전체)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333332" y="4658000"/>
            <a:ext cx="1126666" cy="1500000"/>
          </a:xfrm>
          <a:prstGeom prst="roundRect">
            <a:avLst/>
          </a:prstGeom>
          <a:solidFill>
            <a:srgbClr val="F2EC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3533332" y="4878000"/>
            <a:ext cx="726666" cy="7000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sz="3000" b="1">
                <a:solidFill>
                  <a:srgbClr val="9C7A4E"/>
                </a:solidFill>
                <a:latin typeface="Noto Sans KR"/>
              </a:rPr>
              <a:t>중급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33332" y="5638000"/>
            <a:ext cx="726666" cy="4600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sz="1200" b="0">
                <a:solidFill>
                  <a:srgbClr val="7A736A"/>
                </a:solidFill>
                <a:latin typeface="Noto Sans KR"/>
              </a:rPr>
              <a:t>자재 등급 (권장)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699998" y="4658000"/>
            <a:ext cx="1126666" cy="1500000"/>
          </a:xfrm>
          <a:prstGeom prst="roundRect">
            <a:avLst/>
          </a:prstGeom>
          <a:solidFill>
            <a:srgbClr val="F2EC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TextBox 17"/>
          <p:cNvSpPr txBox="1"/>
          <p:nvPr/>
        </p:nvSpPr>
        <p:spPr>
          <a:xfrm>
            <a:off x="4899998" y="4878000"/>
            <a:ext cx="726666" cy="7000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sz="1600" b="1">
                <a:solidFill>
                  <a:srgbClr val="9C7A4E"/>
                </a:solidFill>
                <a:latin typeface="Noto Sans KR"/>
              </a:rPr>
              <a:t>3,960만원~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99998" y="5638000"/>
            <a:ext cx="726666" cy="4600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sz="1200" b="0">
                <a:solidFill>
                  <a:srgbClr val="7A736A"/>
                </a:solidFill>
                <a:latin typeface="Noto Sans KR"/>
              </a:rPr>
              <a:t>예상 공사비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066664" y="4658000"/>
            <a:ext cx="1126666" cy="1500000"/>
          </a:xfrm>
          <a:prstGeom prst="roundRect">
            <a:avLst/>
          </a:prstGeom>
          <a:solidFill>
            <a:srgbClr val="F2EC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6266664" y="4878000"/>
            <a:ext cx="726666" cy="7000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sz="1900" b="1">
                <a:solidFill>
                  <a:srgbClr val="9C7A4E"/>
                </a:solidFill>
                <a:latin typeface="Noto Sans KR"/>
              </a:rPr>
              <a:t>6~7주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266664" y="5638000"/>
            <a:ext cx="726666" cy="4600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sz="1200" b="0">
                <a:solidFill>
                  <a:srgbClr val="7A736A"/>
                </a:solidFill>
                <a:latin typeface="Noto Sans KR"/>
              </a:rPr>
              <a:t>예상 공사 기간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7433330" y="4658000"/>
            <a:ext cx="1126666" cy="1500000"/>
          </a:xfrm>
          <a:prstGeom prst="roundRect">
            <a:avLst/>
          </a:prstGeom>
          <a:solidFill>
            <a:srgbClr val="F2EC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" name="TextBox 23"/>
          <p:cNvSpPr txBox="1"/>
          <p:nvPr/>
        </p:nvSpPr>
        <p:spPr>
          <a:xfrm>
            <a:off x="7633330" y="4878000"/>
            <a:ext cx="726666" cy="7000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sz="1900" b="1">
                <a:solidFill>
                  <a:srgbClr val="9C7A4E"/>
                </a:solidFill>
                <a:latin typeface="Noto Sans KR"/>
              </a:rPr>
              <a:t>모던 미니멀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633330" y="5638000"/>
            <a:ext cx="726666" cy="4600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sz="1200" b="0">
                <a:solidFill>
                  <a:srgbClr val="7A736A"/>
                </a:solidFill>
                <a:latin typeface="Noto Sans KR"/>
              </a:rPr>
              <a:t>스타일 컨셉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ounded Rectangle 1"/>
          <p:cNvSpPr/>
          <p:nvPr/>
        </p:nvSpPr>
        <p:spPr>
          <a:xfrm>
            <a:off x="600000" y="360000"/>
            <a:ext cx="1975000" cy="360000"/>
          </a:xfrm>
          <a:prstGeom prst="roundRect">
            <a:avLst/>
          </a:prstGeom>
          <a:solidFill>
            <a:srgbClr val="F2EC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00000" y="360000"/>
            <a:ext cx="1975000" cy="36000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ctr"/>
            <a:r>
              <a:rPr sz="1100" b="1">
                <a:solidFill>
                  <a:srgbClr val="9C7A4E"/>
                </a:solidFill>
                <a:latin typeface="Noto Sans KR"/>
              </a:rPr>
              <a:t>DESIGN PHILOSOPHY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0000" y="820000"/>
            <a:ext cx="8000000" cy="7000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sz="2800" b="1">
                <a:solidFill>
                  <a:srgbClr val="2A2724"/>
                </a:solidFill>
                <a:latin typeface="Noto Sans KR"/>
              </a:rPr>
              <a:t>모던 미니멀 4대 원칙</a:t>
            </a:r>
          </a:p>
        </p:txBody>
      </p:sp>
      <p:sp>
        <p:nvSpPr>
          <p:cNvPr id="5" name="Rectangle 4"/>
          <p:cNvSpPr/>
          <p:nvPr/>
        </p:nvSpPr>
        <p:spPr>
          <a:xfrm>
            <a:off x="600000" y="1580000"/>
            <a:ext cx="7960000" cy="18000"/>
          </a:xfrm>
          <a:prstGeom prst="rect">
            <a:avLst/>
          </a:prstGeom>
          <a:solidFill>
            <a:srgbClr val="E4DC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600000" y="1830000"/>
            <a:ext cx="8000000" cy="7500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sz="3200" b="1">
                <a:solidFill>
                  <a:srgbClr val="2A2724"/>
                </a:solidFill>
                <a:latin typeface="Noto Sans KR"/>
              </a:rPr>
              <a:t>모던 </a:t>
            </a:r>
            <a:r>
              <a:rPr sz="3200" b="1">
                <a:solidFill>
                  <a:srgbClr val="9C7A4E"/>
                </a:solidFill>
                <a:latin typeface="Noto Sans KR"/>
              </a:rPr>
              <a:t>미니멀 4대 원칙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00000" y="2630000"/>
            <a:ext cx="1810000" cy="3628000"/>
          </a:xfrm>
          <a:prstGeom prst="roundRect">
            <a:avLst/>
          </a:prstGeom>
          <a:solidFill>
            <a:srgbClr val="F2EC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Oval 7"/>
          <p:cNvSpPr/>
          <p:nvPr/>
        </p:nvSpPr>
        <p:spPr>
          <a:xfrm>
            <a:off x="860000" y="2890000"/>
            <a:ext cx="520000" cy="520000"/>
          </a:xfrm>
          <a:prstGeom prst="ellipse">
            <a:avLst/>
          </a:prstGeom>
          <a:solidFill>
            <a:srgbClr val="9C7A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860000" y="2890000"/>
            <a:ext cx="520000" cy="52000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ctr"/>
            <a:r>
              <a:rPr sz="1800" b="1">
                <a:solidFill>
                  <a:srgbClr val="FFFFFF"/>
                </a:solidFill>
                <a:latin typeface="Noto Sans KR"/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0000" y="3550000"/>
            <a:ext cx="1290000" cy="6000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sz="1600" b="1">
                <a:solidFill>
                  <a:srgbClr val="2A2724"/>
                </a:solidFill>
                <a:latin typeface="Noto Sans KR"/>
              </a:rPr>
              <a:t>LESS IS MORE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0000" y="4110000"/>
            <a:ext cx="1290000" cy="21280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sz="1300" b="0">
                <a:solidFill>
                  <a:srgbClr val="7A736A"/>
                </a:solidFill>
                <a:latin typeface="Noto Sans KR"/>
              </a:rPr>
              <a:t>필요한 것만 남기는</a:t>
            </a:r>
          </a:p>
          <a:p>
            <a:r>
              <a:rPr sz="1300" b="0">
                <a:solidFill>
                  <a:srgbClr val="7A736A"/>
                </a:solidFill>
                <a:latin typeface="Noto Sans KR"/>
              </a:rPr>
              <a:t>절제의 미학.</a:t>
            </a:r>
          </a:p>
          <a:p>
            <a:r>
              <a:rPr sz="1300" b="0">
                <a:solidFill>
                  <a:srgbClr val="7A736A"/>
                </a:solidFill>
                <a:latin typeface="Noto Sans KR"/>
              </a:rPr>
              <a:t>빈 공간도 하나의</a:t>
            </a:r>
          </a:p>
          <a:p>
            <a:r>
              <a:rPr sz="1300" b="0">
                <a:solidFill>
                  <a:srgbClr val="7A736A"/>
                </a:solidFill>
                <a:latin typeface="Noto Sans KR"/>
              </a:rPr>
              <a:t>디자인 요소로 활용한다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650000" y="2630000"/>
            <a:ext cx="1810000" cy="3628000"/>
          </a:xfrm>
          <a:prstGeom prst="roundRect">
            <a:avLst/>
          </a:prstGeom>
          <a:solidFill>
            <a:srgbClr val="F2EC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Oval 12"/>
          <p:cNvSpPr/>
          <p:nvPr/>
        </p:nvSpPr>
        <p:spPr>
          <a:xfrm>
            <a:off x="2910000" y="2890000"/>
            <a:ext cx="520000" cy="520000"/>
          </a:xfrm>
          <a:prstGeom prst="ellipse">
            <a:avLst/>
          </a:prstGeom>
          <a:solidFill>
            <a:srgbClr val="9C7A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2910000" y="2890000"/>
            <a:ext cx="520000" cy="52000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ctr"/>
            <a:r>
              <a:rPr sz="1800" b="1">
                <a:solidFill>
                  <a:srgbClr val="FFFFFF"/>
                </a:solidFill>
                <a:latin typeface="Noto Sans KR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10000" y="3550000"/>
            <a:ext cx="1290000" cy="6000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sz="1300" b="1">
                <a:solidFill>
                  <a:srgbClr val="2A2724"/>
                </a:solidFill>
                <a:latin typeface="Noto Sans KR"/>
              </a:rPr>
              <a:t>WARM MONOCHROME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10000" y="4110000"/>
            <a:ext cx="1290000" cy="21280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sz="1300" b="0">
                <a:solidFill>
                  <a:srgbClr val="7A736A"/>
                </a:solidFill>
                <a:latin typeface="Noto Sans KR"/>
              </a:rPr>
              <a:t>화이트·그레이의</a:t>
            </a:r>
          </a:p>
          <a:p>
            <a:r>
              <a:rPr sz="1300" b="0">
                <a:solidFill>
                  <a:srgbClr val="7A736A"/>
                </a:solidFill>
                <a:latin typeface="Noto Sans KR"/>
              </a:rPr>
              <a:t>무채색에 웜 오크를</a:t>
            </a:r>
          </a:p>
          <a:p>
            <a:r>
              <a:rPr sz="1300" b="0">
                <a:solidFill>
                  <a:srgbClr val="7A736A"/>
                </a:solidFill>
                <a:latin typeface="Noto Sans KR"/>
              </a:rPr>
              <a:t>더해 따뜻하고</a:t>
            </a:r>
          </a:p>
          <a:p>
            <a:r>
              <a:rPr sz="1300" b="0">
                <a:solidFill>
                  <a:srgbClr val="7A736A"/>
                </a:solidFill>
                <a:latin typeface="Noto Sans KR"/>
              </a:rPr>
              <a:t>생동감 있는 미니멀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700000" y="2630000"/>
            <a:ext cx="1810000" cy="3628000"/>
          </a:xfrm>
          <a:prstGeom prst="roundRect">
            <a:avLst/>
          </a:prstGeom>
          <a:solidFill>
            <a:srgbClr val="F2EC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Oval 17"/>
          <p:cNvSpPr/>
          <p:nvPr/>
        </p:nvSpPr>
        <p:spPr>
          <a:xfrm>
            <a:off x="4960000" y="2890000"/>
            <a:ext cx="520000" cy="520000"/>
          </a:xfrm>
          <a:prstGeom prst="ellipse">
            <a:avLst/>
          </a:prstGeom>
          <a:solidFill>
            <a:srgbClr val="9C7A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4960000" y="2890000"/>
            <a:ext cx="520000" cy="52000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ctr"/>
            <a:r>
              <a:rPr sz="1800" b="1">
                <a:solidFill>
                  <a:srgbClr val="FFFFFF"/>
                </a:solidFill>
                <a:latin typeface="Noto Sans KR"/>
              </a:rPr>
              <a:t>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960000" y="3550000"/>
            <a:ext cx="1290000" cy="6000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sz="1500" b="1">
                <a:solidFill>
                  <a:srgbClr val="2A2724"/>
                </a:solidFill>
                <a:latin typeface="Noto Sans KR"/>
              </a:rPr>
              <a:t>HIDDEN STORAGE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60000" y="4110000"/>
            <a:ext cx="1290000" cy="21280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sz="1300" b="0">
                <a:solidFill>
                  <a:srgbClr val="7A736A"/>
                </a:solidFill>
                <a:latin typeface="Noto Sans KR"/>
              </a:rPr>
              <a:t>모든 수납은 벽면</a:t>
            </a:r>
          </a:p>
          <a:p>
            <a:r>
              <a:rPr sz="1300" b="0">
                <a:solidFill>
                  <a:srgbClr val="7A736A"/>
                </a:solidFill>
                <a:latin typeface="Noto Sans KR"/>
              </a:rPr>
              <a:t>일체형 풀하이트로.</a:t>
            </a:r>
          </a:p>
          <a:p>
            <a:r>
              <a:rPr sz="1300" b="0">
                <a:solidFill>
                  <a:srgbClr val="7A736A"/>
                </a:solidFill>
                <a:latin typeface="Noto Sans KR"/>
              </a:rPr>
              <a:t>시선에 노이즈 없어야</a:t>
            </a:r>
          </a:p>
          <a:p>
            <a:r>
              <a:rPr sz="1300" b="0">
                <a:solidFill>
                  <a:srgbClr val="7A736A"/>
                </a:solidFill>
                <a:latin typeface="Noto Sans KR"/>
              </a:rPr>
              <a:t>공간이 넓어 보인다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750000" y="2630000"/>
            <a:ext cx="1810000" cy="3628000"/>
          </a:xfrm>
          <a:prstGeom prst="roundRect">
            <a:avLst/>
          </a:prstGeom>
          <a:solidFill>
            <a:srgbClr val="F2EC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7010000" y="2890000"/>
            <a:ext cx="520000" cy="520000"/>
          </a:xfrm>
          <a:prstGeom prst="ellipse">
            <a:avLst/>
          </a:prstGeom>
          <a:solidFill>
            <a:srgbClr val="9C7A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" name="TextBox 23"/>
          <p:cNvSpPr txBox="1"/>
          <p:nvPr/>
        </p:nvSpPr>
        <p:spPr>
          <a:xfrm>
            <a:off x="7010000" y="2890000"/>
            <a:ext cx="520000" cy="52000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ctr"/>
            <a:r>
              <a:rPr sz="1800" b="1">
                <a:solidFill>
                  <a:srgbClr val="FFFFFF"/>
                </a:solidFill>
                <a:latin typeface="Noto Sans KR"/>
              </a:rPr>
              <a:t>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010000" y="3550000"/>
            <a:ext cx="1290000" cy="6000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sz="1300" b="1">
                <a:solidFill>
                  <a:srgbClr val="2A2724"/>
                </a:solidFill>
                <a:latin typeface="Noto Sans KR"/>
              </a:rPr>
              <a:t>LIGHT AS DESIGN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010000" y="4110000"/>
            <a:ext cx="1290000" cy="21280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sz="1300" b="0">
                <a:solidFill>
                  <a:srgbClr val="7A736A"/>
                </a:solidFill>
                <a:latin typeface="Noto Sans KR"/>
              </a:rPr>
              <a:t>자연광·간접조명·</a:t>
            </a:r>
          </a:p>
          <a:p>
            <a:r>
              <a:rPr sz="1300" b="0">
                <a:solidFill>
                  <a:srgbClr val="7A736A"/>
                </a:solidFill>
                <a:latin typeface="Noto Sans KR"/>
              </a:rPr>
              <a:t>포인트 펜던트의</a:t>
            </a:r>
          </a:p>
          <a:p>
            <a:r>
              <a:rPr sz="1300" b="0">
                <a:solidFill>
                  <a:srgbClr val="7A736A"/>
                </a:solidFill>
                <a:latin typeface="Noto Sans KR"/>
              </a:rPr>
              <a:t>레이어링으로 시간대별</a:t>
            </a:r>
          </a:p>
          <a:p>
            <a:r>
              <a:rPr sz="1300" b="0">
                <a:solidFill>
                  <a:srgbClr val="7A736A"/>
                </a:solidFill>
                <a:latin typeface="Noto Sans KR"/>
              </a:rPr>
              <a:t>다른 공간 표정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ounded Rectangle 1"/>
          <p:cNvSpPr/>
          <p:nvPr/>
        </p:nvSpPr>
        <p:spPr>
          <a:xfrm>
            <a:off x="600000" y="360000"/>
            <a:ext cx="1405000" cy="360000"/>
          </a:xfrm>
          <a:prstGeom prst="roundRect">
            <a:avLst/>
          </a:prstGeom>
          <a:solidFill>
            <a:srgbClr val="F2EC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00000" y="360000"/>
            <a:ext cx="1405000" cy="36000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ctr"/>
            <a:r>
              <a:rPr sz="1100" b="1">
                <a:solidFill>
                  <a:srgbClr val="9C7A4E"/>
                </a:solidFill>
                <a:latin typeface="Noto Sans KR"/>
              </a:rPr>
              <a:t>LIVING ROOM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0000" y="820000"/>
            <a:ext cx="8000000" cy="7000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sz="2800" b="1">
                <a:solidFill>
                  <a:srgbClr val="2A2724"/>
                </a:solidFill>
                <a:latin typeface="Noto Sans KR"/>
              </a:rPr>
              <a:t>거실 — LDK 통합 오픈 플랜</a:t>
            </a:r>
          </a:p>
        </p:txBody>
      </p:sp>
      <p:sp>
        <p:nvSpPr>
          <p:cNvPr id="5" name="Rectangle 4"/>
          <p:cNvSpPr/>
          <p:nvPr/>
        </p:nvSpPr>
        <p:spPr>
          <a:xfrm>
            <a:off x="600000" y="1580000"/>
            <a:ext cx="7960000" cy="18000"/>
          </a:xfrm>
          <a:prstGeom prst="rect">
            <a:avLst/>
          </a:prstGeom>
          <a:solidFill>
            <a:srgbClr val="E4DC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Picture 5" descr="modern_minimalist_living_room_white_sofa_20260531_222509_01_pixaba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0000" y="1830000"/>
            <a:ext cx="3550000" cy="450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0000" y="1900000"/>
            <a:ext cx="150000" cy="150000"/>
          </a:xfrm>
          <a:prstGeom prst="rect">
            <a:avLst/>
          </a:prstGeom>
          <a:solidFill>
            <a:srgbClr val="9C7A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960000" y="1830000"/>
            <a:ext cx="3900000" cy="6200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l"/>
            <a:r>
              <a:rPr sz="1200" b="0">
                <a:solidFill>
                  <a:srgbClr val="2A2724"/>
                </a:solidFill>
                <a:latin typeface="Noto Sans KR"/>
              </a:rPr>
              <a:t>LDK 일체화 — 거실·주방·식당을 하나의 오픈 플랜으로 통합, 발코니 확장으로 개방감 극대화</a:t>
            </a:r>
          </a:p>
        </p:txBody>
      </p:sp>
      <p:sp>
        <p:nvSpPr>
          <p:cNvPr id="9" name="Rectangle 8"/>
          <p:cNvSpPr/>
          <p:nvPr/>
        </p:nvSpPr>
        <p:spPr>
          <a:xfrm>
            <a:off x="680000" y="2520000"/>
            <a:ext cx="150000" cy="150000"/>
          </a:xfrm>
          <a:prstGeom prst="rect">
            <a:avLst/>
          </a:prstGeom>
          <a:solidFill>
            <a:srgbClr val="9C7A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960000" y="2450000"/>
            <a:ext cx="3900000" cy="6200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l"/>
            <a:r>
              <a:rPr sz="1300" b="0">
                <a:solidFill>
                  <a:srgbClr val="2A2724"/>
                </a:solidFill>
                <a:latin typeface="Noto Sans KR"/>
              </a:rPr>
              <a:t>TV 벽 — 매립형 우드 슬랫 패널 + 하단 로우보이 H400mm. 전선·장비 완전 정리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0000" y="3140000"/>
            <a:ext cx="150000" cy="150000"/>
          </a:xfrm>
          <a:prstGeom prst="rect">
            <a:avLst/>
          </a:prstGeom>
          <a:solidFill>
            <a:srgbClr val="9C7A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960000" y="3070000"/>
            <a:ext cx="3900000" cy="6200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l"/>
            <a:r>
              <a:rPr sz="1500" b="0">
                <a:solidFill>
                  <a:srgbClr val="2A2724"/>
                </a:solidFill>
                <a:latin typeface="Noto Sans KR"/>
              </a:rPr>
              <a:t>천장 — 우물천장 LED 간접라인 + COB 다운라이트 6개, 3000K 전구색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80000" y="3760000"/>
            <a:ext cx="150000" cy="150000"/>
          </a:xfrm>
          <a:prstGeom prst="rect">
            <a:avLst/>
          </a:prstGeom>
          <a:solidFill>
            <a:srgbClr val="9C7A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960000" y="3690000"/>
            <a:ext cx="3900000" cy="6200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l"/>
            <a:r>
              <a:rPr sz="1600" b="0">
                <a:solidFill>
                  <a:srgbClr val="2A2724"/>
                </a:solidFill>
                <a:latin typeface="Noto Sans KR"/>
              </a:rPr>
              <a:t>소파 — 3인 그레이 패브릭 로우백 + 오크 라운드 테이블 Ø900mm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80000" y="4380000"/>
            <a:ext cx="150000" cy="150000"/>
          </a:xfrm>
          <a:prstGeom prst="rect">
            <a:avLst/>
          </a:prstGeom>
          <a:solidFill>
            <a:srgbClr val="9C7A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960000" y="4310000"/>
            <a:ext cx="3900000" cy="6200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l"/>
            <a:r>
              <a:rPr sz="1400" b="0">
                <a:solidFill>
                  <a:srgbClr val="2A2724"/>
                </a:solidFill>
                <a:latin typeface="Noto Sans KR"/>
              </a:rPr>
              <a:t>바닥 — 강마루 와이드 플랭크 1200×190mm 내추럴 오크, 전 실 동일 적용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ounded Rectangle 1"/>
          <p:cNvSpPr/>
          <p:nvPr/>
        </p:nvSpPr>
        <p:spPr>
          <a:xfrm>
            <a:off x="600000" y="360000"/>
            <a:ext cx="1025000" cy="360000"/>
          </a:xfrm>
          <a:prstGeom prst="roundRect">
            <a:avLst/>
          </a:prstGeom>
          <a:solidFill>
            <a:srgbClr val="F2EC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00000" y="360000"/>
            <a:ext cx="1025000" cy="36000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ctr"/>
            <a:r>
              <a:rPr sz="1100" b="1">
                <a:solidFill>
                  <a:srgbClr val="9C7A4E"/>
                </a:solidFill>
                <a:latin typeface="Noto Sans KR"/>
              </a:rPr>
              <a:t>KITCHEN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0000" y="820000"/>
            <a:ext cx="8000000" cy="7000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sz="2800" b="1">
                <a:solidFill>
                  <a:srgbClr val="2A2724"/>
                </a:solidFill>
                <a:latin typeface="Noto Sans KR"/>
              </a:rPr>
              <a:t>주방 — 핸들리스 모던 키친</a:t>
            </a:r>
          </a:p>
        </p:txBody>
      </p:sp>
      <p:sp>
        <p:nvSpPr>
          <p:cNvPr id="5" name="Rectangle 4"/>
          <p:cNvSpPr/>
          <p:nvPr/>
        </p:nvSpPr>
        <p:spPr>
          <a:xfrm>
            <a:off x="600000" y="1580000"/>
            <a:ext cx="7960000" cy="18000"/>
          </a:xfrm>
          <a:prstGeom prst="rect">
            <a:avLst/>
          </a:prstGeom>
          <a:solidFill>
            <a:srgbClr val="E4DC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Picture 5" descr="modern_minimal_kitchen_white_handleless_20260531_222512_01_pixab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0000" y="1830000"/>
            <a:ext cx="3550000" cy="450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0000" y="1900000"/>
            <a:ext cx="150000" cy="150000"/>
          </a:xfrm>
          <a:prstGeom prst="rect">
            <a:avLst/>
          </a:prstGeom>
          <a:solidFill>
            <a:srgbClr val="9C7A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960000" y="1830000"/>
            <a:ext cx="3900000" cy="6200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l"/>
            <a:r>
              <a:rPr sz="1500" b="0">
                <a:solidFill>
                  <a:srgbClr val="2A2724"/>
                </a:solidFill>
                <a:latin typeface="Noto Sans KR"/>
              </a:rPr>
              <a:t>도어 — 매트 화이트 상부장 + 웜 오크 하부장, 핸들리스 푸쉬오픈 시스템</a:t>
            </a:r>
          </a:p>
        </p:txBody>
      </p:sp>
      <p:sp>
        <p:nvSpPr>
          <p:cNvPr id="9" name="Rectangle 8"/>
          <p:cNvSpPr/>
          <p:nvPr/>
        </p:nvSpPr>
        <p:spPr>
          <a:xfrm>
            <a:off x="680000" y="2520000"/>
            <a:ext cx="150000" cy="150000"/>
          </a:xfrm>
          <a:prstGeom prst="rect">
            <a:avLst/>
          </a:prstGeom>
          <a:solidFill>
            <a:srgbClr val="9C7A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960000" y="2450000"/>
            <a:ext cx="3900000" cy="6200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l"/>
            <a:r>
              <a:rPr sz="1200" b="0">
                <a:solidFill>
                  <a:srgbClr val="2A2724"/>
                </a:solidFill>
                <a:latin typeface="Noto Sans KR"/>
              </a:rPr>
              <a:t>상판 — 엔지니어드 스톤 20mm (칸스톤 Bianco Drift), 오염·긁힘에 강한 중급 선택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0000" y="3140000"/>
            <a:ext cx="150000" cy="150000"/>
          </a:xfrm>
          <a:prstGeom prst="rect">
            <a:avLst/>
          </a:prstGeom>
          <a:solidFill>
            <a:srgbClr val="9C7A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960000" y="3070000"/>
            <a:ext cx="3900000" cy="6200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l"/>
            <a:r>
              <a:rPr sz="1300" b="0">
                <a:solidFill>
                  <a:srgbClr val="2A2724"/>
                </a:solidFill>
                <a:latin typeface="Noto Sans KR"/>
              </a:rPr>
              <a:t>조리벽 — 포세린 무광 타일 600×600mm 통타일, 줄눈 최소화로 청소 편의성 확보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80000" y="3760000"/>
            <a:ext cx="150000" cy="150000"/>
          </a:xfrm>
          <a:prstGeom prst="rect">
            <a:avLst/>
          </a:prstGeom>
          <a:solidFill>
            <a:srgbClr val="9C7A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960000" y="3690000"/>
            <a:ext cx="3900000" cy="6200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l"/>
            <a:r>
              <a:rPr sz="1200" b="0">
                <a:solidFill>
                  <a:srgbClr val="2A2724"/>
                </a:solidFill>
                <a:latin typeface="Noto Sans KR"/>
              </a:rPr>
              <a:t>수전 — 매트 블랙 단기능 수전 + 언더카운터 스테인리스 싱크, 공간 전체 포인트 컬러와 통일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80000" y="4380000"/>
            <a:ext cx="150000" cy="150000"/>
          </a:xfrm>
          <a:prstGeom prst="rect">
            <a:avLst/>
          </a:prstGeom>
          <a:solidFill>
            <a:srgbClr val="9C7A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960000" y="4310000"/>
            <a:ext cx="3900000" cy="6200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l"/>
            <a:r>
              <a:rPr sz="1600" b="0">
                <a:solidFill>
                  <a:srgbClr val="2A2724"/>
                </a:solidFill>
                <a:latin typeface="Noto Sans KR"/>
              </a:rPr>
              <a:t>수납 — 상부장 최소화, 키큰 팬트리장 1열로 식료품·소형가전 전량 수납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ounded Rectangle 1"/>
          <p:cNvSpPr/>
          <p:nvPr/>
        </p:nvSpPr>
        <p:spPr>
          <a:xfrm>
            <a:off x="600000" y="360000"/>
            <a:ext cx="1025000" cy="360000"/>
          </a:xfrm>
          <a:prstGeom prst="roundRect">
            <a:avLst/>
          </a:prstGeom>
          <a:solidFill>
            <a:srgbClr val="F2EC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00000" y="360000"/>
            <a:ext cx="1025000" cy="36000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ctr"/>
            <a:r>
              <a:rPr sz="1100" b="1">
                <a:solidFill>
                  <a:srgbClr val="9C7A4E"/>
                </a:solidFill>
                <a:latin typeface="Noto Sans KR"/>
              </a:rPr>
              <a:t>BEDROOM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0000" y="820000"/>
            <a:ext cx="8000000" cy="7000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sz="2800" b="1">
                <a:solidFill>
                  <a:srgbClr val="2A2724"/>
                </a:solidFill>
                <a:latin typeface="Noto Sans KR"/>
              </a:rPr>
              <a:t>침실 — 조용하고 깊은 휴식</a:t>
            </a:r>
          </a:p>
        </p:txBody>
      </p:sp>
      <p:sp>
        <p:nvSpPr>
          <p:cNvPr id="5" name="Rectangle 4"/>
          <p:cNvSpPr/>
          <p:nvPr/>
        </p:nvSpPr>
        <p:spPr>
          <a:xfrm>
            <a:off x="600000" y="1580000"/>
            <a:ext cx="7960000" cy="18000"/>
          </a:xfrm>
          <a:prstGeom prst="rect">
            <a:avLst/>
          </a:prstGeom>
          <a:solidFill>
            <a:srgbClr val="E4DC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Picture 5" descr="modern_minimal_bedroom_white_linen_headb_20260531_222515_01_pixaba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0000" y="1830000"/>
            <a:ext cx="3550000" cy="450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0000" y="1900000"/>
            <a:ext cx="150000" cy="150000"/>
          </a:xfrm>
          <a:prstGeom prst="rect">
            <a:avLst/>
          </a:prstGeom>
          <a:solidFill>
            <a:srgbClr val="9C7A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960000" y="1830000"/>
            <a:ext cx="3900000" cy="6200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l"/>
            <a:r>
              <a:rPr sz="1200" b="0">
                <a:solidFill>
                  <a:srgbClr val="2A2724"/>
                </a:solidFill>
                <a:latin typeface="Noto Sans KR"/>
              </a:rPr>
              <a:t>헤드월 — Linen Beige 무광 도장 포인트, 침대 영역을 시각적으로 분리해 안정감 부여</a:t>
            </a:r>
          </a:p>
        </p:txBody>
      </p:sp>
      <p:sp>
        <p:nvSpPr>
          <p:cNvPr id="9" name="Rectangle 8"/>
          <p:cNvSpPr/>
          <p:nvPr/>
        </p:nvSpPr>
        <p:spPr>
          <a:xfrm>
            <a:off x="680000" y="2520000"/>
            <a:ext cx="150000" cy="150000"/>
          </a:xfrm>
          <a:prstGeom prst="rect">
            <a:avLst/>
          </a:prstGeom>
          <a:solidFill>
            <a:srgbClr val="9C7A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960000" y="2450000"/>
            <a:ext cx="3900000" cy="6200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l"/>
            <a:r>
              <a:rPr sz="1200" b="0">
                <a:solidFill>
                  <a:srgbClr val="2A2724"/>
                </a:solidFill>
                <a:latin typeface="Noto Sans KR"/>
              </a:rPr>
              <a:t>드레스룸 — ㄷ자 시스템장 슬라이딩 도어(깊이 600mm), 옷장·서랍·가방 선반 일체 수납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0000" y="3140000"/>
            <a:ext cx="150000" cy="150000"/>
          </a:xfrm>
          <a:prstGeom prst="rect">
            <a:avLst/>
          </a:prstGeom>
          <a:solidFill>
            <a:srgbClr val="9C7A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960000" y="3070000"/>
            <a:ext cx="3900000" cy="6200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l"/>
            <a:r>
              <a:rPr sz="1300" b="0">
                <a:solidFill>
                  <a:srgbClr val="2A2724"/>
                </a:solidFill>
                <a:latin typeface="Noto Sans KR"/>
              </a:rPr>
              <a:t>커튼 — 커튼박스 + 간접조명 + 암막·리넨 이중 커튼, 채광과 프라이버시 동시 제어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80000" y="3760000"/>
            <a:ext cx="150000" cy="150000"/>
          </a:xfrm>
          <a:prstGeom prst="rect">
            <a:avLst/>
          </a:prstGeom>
          <a:solidFill>
            <a:srgbClr val="9C7A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960000" y="3690000"/>
            <a:ext cx="3900000" cy="6200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l"/>
            <a:r>
              <a:rPr sz="1400" b="0">
                <a:solidFill>
                  <a:srgbClr val="2A2724"/>
                </a:solidFill>
                <a:latin typeface="Noto Sans KR"/>
              </a:rPr>
              <a:t>조명 — 2700K 다운라이트 3개 + 커튼박스 간접LED, 협탁 테이블 램프 페어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80000" y="4380000"/>
            <a:ext cx="150000" cy="150000"/>
          </a:xfrm>
          <a:prstGeom prst="rect">
            <a:avLst/>
          </a:prstGeom>
          <a:solidFill>
            <a:srgbClr val="9C7A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960000" y="4310000"/>
            <a:ext cx="3900000" cy="6200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l"/>
            <a:r>
              <a:rPr sz="1400" b="0">
                <a:solidFill>
                  <a:srgbClr val="2A2724"/>
                </a:solidFill>
                <a:latin typeface="Noto Sans KR"/>
              </a:rPr>
              <a:t>침대 — 패브릭 헤드보드 퀸 사이즈 + 핸들리스 협탁 (벽부 선반 + 매립 콘센트)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ounded Rectangle 1"/>
          <p:cNvSpPr/>
          <p:nvPr/>
        </p:nvSpPr>
        <p:spPr>
          <a:xfrm>
            <a:off x="600000" y="360000"/>
            <a:ext cx="1120000" cy="360000"/>
          </a:xfrm>
          <a:prstGeom prst="roundRect">
            <a:avLst/>
          </a:prstGeom>
          <a:solidFill>
            <a:srgbClr val="F2EC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00000" y="360000"/>
            <a:ext cx="1120000" cy="36000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ctr"/>
            <a:r>
              <a:rPr sz="1100" b="1">
                <a:solidFill>
                  <a:srgbClr val="9C7A4E"/>
                </a:solidFill>
                <a:latin typeface="Noto Sans KR"/>
              </a:rPr>
              <a:t>BATHROOM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0000" y="820000"/>
            <a:ext cx="8000000" cy="7000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sz="2800" b="1">
                <a:solidFill>
                  <a:srgbClr val="2A2724"/>
                </a:solidFill>
                <a:latin typeface="Noto Sans KR"/>
              </a:rPr>
              <a:t>욕실 — 미니멀 스파 무드</a:t>
            </a:r>
          </a:p>
        </p:txBody>
      </p:sp>
      <p:sp>
        <p:nvSpPr>
          <p:cNvPr id="5" name="Rectangle 4"/>
          <p:cNvSpPr/>
          <p:nvPr/>
        </p:nvSpPr>
        <p:spPr>
          <a:xfrm>
            <a:off x="600000" y="1580000"/>
            <a:ext cx="7960000" cy="18000"/>
          </a:xfrm>
          <a:prstGeom prst="rect">
            <a:avLst/>
          </a:prstGeom>
          <a:solidFill>
            <a:srgbClr val="E4DC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Picture 5" descr="modern_minimal_bathroom_grey_tile_matte_20260531_222522_01_pixaba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0000" y="1830000"/>
            <a:ext cx="3550000" cy="450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0000" y="1900000"/>
            <a:ext cx="150000" cy="150000"/>
          </a:xfrm>
          <a:prstGeom prst="rect">
            <a:avLst/>
          </a:prstGeom>
          <a:solidFill>
            <a:srgbClr val="9C7A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960000" y="1830000"/>
            <a:ext cx="3900000" cy="6200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l"/>
            <a:r>
              <a:rPr sz="1100" b="0">
                <a:solidFill>
                  <a:srgbClr val="2A2724"/>
                </a:solidFill>
                <a:latin typeface="Noto Sans KR"/>
              </a:rPr>
              <a:t>타일 — 포세린 무광 300×600mm, 벽(Soft White) + 바닥(Charcoal Gray), 동일 줄눈 에폭시</a:t>
            </a:r>
          </a:p>
        </p:txBody>
      </p:sp>
      <p:sp>
        <p:nvSpPr>
          <p:cNvPr id="9" name="Rectangle 8"/>
          <p:cNvSpPr/>
          <p:nvPr/>
        </p:nvSpPr>
        <p:spPr>
          <a:xfrm>
            <a:off x="680000" y="2520000"/>
            <a:ext cx="150000" cy="150000"/>
          </a:xfrm>
          <a:prstGeom prst="rect">
            <a:avLst/>
          </a:prstGeom>
          <a:solidFill>
            <a:srgbClr val="9C7A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960000" y="2450000"/>
            <a:ext cx="3900000" cy="6200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l"/>
            <a:r>
              <a:rPr sz="1500" b="0">
                <a:solidFill>
                  <a:srgbClr val="2A2724"/>
                </a:solidFill>
                <a:latin typeface="Noto Sans KR"/>
              </a:rPr>
              <a:t>파티션 — 건식·습식 분리, 슬림 알루미늄 프레임 + 강화유리 샤워 파티션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0000" y="3140000"/>
            <a:ext cx="150000" cy="150000"/>
          </a:xfrm>
          <a:prstGeom prst="rect">
            <a:avLst/>
          </a:prstGeom>
          <a:solidFill>
            <a:srgbClr val="9C7A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960000" y="3070000"/>
            <a:ext cx="3900000" cy="6200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l"/>
            <a:r>
              <a:rPr sz="1500" b="0">
                <a:solidFill>
                  <a:srgbClr val="2A2724"/>
                </a:solidFill>
                <a:latin typeface="Noto Sans KR"/>
              </a:rPr>
              <a:t>위생도기 — 벽걸이 양변기 + 반매립 카운터 세면대, 바닥 청소 면적 최소화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80000" y="3760000"/>
            <a:ext cx="150000" cy="150000"/>
          </a:xfrm>
          <a:prstGeom prst="rect">
            <a:avLst/>
          </a:prstGeom>
          <a:solidFill>
            <a:srgbClr val="9C7A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960000" y="3690000"/>
            <a:ext cx="3900000" cy="6200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l"/>
            <a:r>
              <a:rPr sz="1500" b="0">
                <a:solidFill>
                  <a:srgbClr val="2A2724"/>
                </a:solidFill>
                <a:latin typeface="Noto Sans KR"/>
              </a:rPr>
              <a:t>수전·액세서리 — 매트 블랙 사각 수전 + 동일 계열 휴지걸이·수건걸이 통일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80000" y="4380000"/>
            <a:ext cx="150000" cy="150000"/>
          </a:xfrm>
          <a:prstGeom prst="rect">
            <a:avLst/>
          </a:prstGeom>
          <a:solidFill>
            <a:srgbClr val="9C7A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960000" y="4310000"/>
            <a:ext cx="3900000" cy="6200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l"/>
            <a:r>
              <a:rPr sz="1300" b="0">
                <a:solidFill>
                  <a:srgbClr val="2A2724"/>
                </a:solidFill>
                <a:latin typeface="Noto Sans KR"/>
              </a:rPr>
              <a:t>조명 — 3500K 방습 다운라이트 3개 + 거울 상부 백라이트, 메이크업 조도 확보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ounded Rectangle 1"/>
          <p:cNvSpPr/>
          <p:nvPr/>
        </p:nvSpPr>
        <p:spPr>
          <a:xfrm>
            <a:off x="600000" y="360000"/>
            <a:ext cx="1500000" cy="360000"/>
          </a:xfrm>
          <a:prstGeom prst="roundRect">
            <a:avLst/>
          </a:prstGeom>
          <a:solidFill>
            <a:srgbClr val="F2EC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00000" y="360000"/>
            <a:ext cx="1500000" cy="36000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ctr"/>
            <a:r>
              <a:rPr sz="1100" b="1">
                <a:solidFill>
                  <a:srgbClr val="9C7A4E"/>
                </a:solidFill>
                <a:latin typeface="Noto Sans KR"/>
              </a:rPr>
              <a:t>COLOR SCHEME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0000" y="820000"/>
            <a:ext cx="8000000" cy="7000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sz="2800" b="1">
                <a:solidFill>
                  <a:srgbClr val="2A2724"/>
                </a:solidFill>
                <a:latin typeface="Noto Sans KR"/>
              </a:rPr>
              <a:t>컬러 스킴 — 60 · 20 · 10 · 10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0000" y="1580000"/>
            <a:ext cx="8000000" cy="4500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sz="1400" b="0">
                <a:solidFill>
                  <a:srgbClr val="7A736A"/>
                </a:solidFill>
                <a:latin typeface="Noto Sans KR"/>
              </a:rPr>
              <a:t>베이스 60% · 메인 20% · 보조 10% · 포인트 10%</a:t>
            </a:r>
          </a:p>
        </p:txBody>
      </p:sp>
      <p:sp>
        <p:nvSpPr>
          <p:cNvPr id="6" name="Rectangle 5"/>
          <p:cNvSpPr/>
          <p:nvPr/>
        </p:nvSpPr>
        <p:spPr>
          <a:xfrm>
            <a:off x="600000" y="2040000"/>
            <a:ext cx="7960000" cy="18000"/>
          </a:xfrm>
          <a:prstGeom prst="rect">
            <a:avLst/>
          </a:prstGeom>
          <a:solidFill>
            <a:srgbClr val="E4DC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600000" y="2290000"/>
            <a:ext cx="1855000" cy="2600000"/>
          </a:xfrm>
          <a:prstGeom prst="roundRect">
            <a:avLst/>
          </a:prstGeom>
          <a:solidFill>
            <a:srgbClr val="F5F3EE"/>
          </a:solidFill>
          <a:ln w="9525">
            <a:solidFill>
              <a:srgbClr val="E4DCD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600000" y="3340000"/>
            <a:ext cx="1855000" cy="50000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ctr"/>
            <a:r>
              <a:rPr sz="2200" b="1">
                <a:solidFill>
                  <a:srgbClr val="2C2A26"/>
                </a:solidFill>
                <a:latin typeface="Noto Sans KR"/>
              </a:rPr>
              <a:t>60%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00000" y="5010000"/>
            <a:ext cx="1855000" cy="1100000"/>
          </a:xfrm>
          <a:prstGeom prst="roundRect">
            <a:avLst/>
          </a:prstGeom>
          <a:solidFill>
            <a:srgbClr val="F2EC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600000" y="5130000"/>
            <a:ext cx="1855000" cy="3800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sz="1300" b="1">
                <a:solidFill>
                  <a:srgbClr val="2A2724"/>
                </a:solidFill>
                <a:latin typeface="Noto Sans KR"/>
              </a:rPr>
              <a:t>Soft White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0000" y="5510000"/>
            <a:ext cx="1855000" cy="3200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sz="1000" b="0">
                <a:solidFill>
                  <a:srgbClr val="7A736A"/>
                </a:solidFill>
                <a:latin typeface="Noto Sans KR"/>
              </a:rPr>
              <a:t>#F5F3EE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0000" y="5790000"/>
            <a:ext cx="1855000" cy="3000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sz="1000" b="0">
                <a:solidFill>
                  <a:srgbClr val="7A736A"/>
                </a:solidFill>
                <a:latin typeface="Noto Sans KR"/>
              </a:rPr>
              <a:t>벽·천장 전체 베이스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635000" y="2290000"/>
            <a:ext cx="1855000" cy="2600000"/>
          </a:xfrm>
          <a:prstGeom prst="roundRect">
            <a:avLst/>
          </a:prstGeom>
          <a:solidFill>
            <a:srgbClr val="C9A57B"/>
          </a:solidFill>
          <a:ln w="9525">
            <a:solidFill>
              <a:srgbClr val="E4DCD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2635000" y="3340000"/>
            <a:ext cx="1855000" cy="50000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ctr"/>
            <a:r>
              <a:rPr sz="2200" b="1">
                <a:solidFill>
                  <a:srgbClr val="2C2A26"/>
                </a:solidFill>
                <a:latin typeface="Noto Sans KR"/>
              </a:rPr>
              <a:t>20%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635000" y="5010000"/>
            <a:ext cx="1855000" cy="1100000"/>
          </a:xfrm>
          <a:prstGeom prst="roundRect">
            <a:avLst/>
          </a:prstGeom>
          <a:solidFill>
            <a:srgbClr val="F2EC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2635000" y="5130000"/>
            <a:ext cx="1855000" cy="3800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sz="1300" b="1">
                <a:solidFill>
                  <a:srgbClr val="2A2724"/>
                </a:solidFill>
                <a:latin typeface="Noto Sans KR"/>
              </a:rPr>
              <a:t>Warm Oak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35000" y="5510000"/>
            <a:ext cx="1855000" cy="3200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sz="1000" b="0">
                <a:solidFill>
                  <a:srgbClr val="7A736A"/>
                </a:solidFill>
                <a:latin typeface="Noto Sans KR"/>
              </a:rPr>
              <a:t>#C9A57B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35000" y="5790000"/>
            <a:ext cx="1855000" cy="3000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sz="1000" b="0">
                <a:solidFill>
                  <a:srgbClr val="7A736A"/>
                </a:solidFill>
                <a:latin typeface="Noto Sans KR"/>
              </a:rPr>
              <a:t>바닥·목공·주방 하부장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670000" y="2290000"/>
            <a:ext cx="1855000" cy="2600000"/>
          </a:xfrm>
          <a:prstGeom prst="roundRect">
            <a:avLst/>
          </a:prstGeom>
          <a:solidFill>
            <a:srgbClr val="A8A39C"/>
          </a:solidFill>
          <a:ln w="9525">
            <a:solidFill>
              <a:srgbClr val="E4DCD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4670000" y="3340000"/>
            <a:ext cx="1855000" cy="50000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ctr"/>
            <a:r>
              <a:rPr sz="2200" b="1">
                <a:solidFill>
                  <a:srgbClr val="2C2A26"/>
                </a:solidFill>
                <a:latin typeface="Noto Sans KR"/>
              </a:rPr>
              <a:t>10%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4670000" y="5010000"/>
            <a:ext cx="1855000" cy="1100000"/>
          </a:xfrm>
          <a:prstGeom prst="roundRect">
            <a:avLst/>
          </a:prstGeom>
          <a:solidFill>
            <a:srgbClr val="F2EC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4670000" y="5130000"/>
            <a:ext cx="1855000" cy="3800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sz="1300" b="1">
                <a:solidFill>
                  <a:srgbClr val="2A2724"/>
                </a:solidFill>
                <a:latin typeface="Noto Sans KR"/>
              </a:rPr>
              <a:t>Pebble Gray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670000" y="5510000"/>
            <a:ext cx="1855000" cy="3200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sz="1000" b="0">
                <a:solidFill>
                  <a:srgbClr val="7A736A"/>
                </a:solidFill>
                <a:latin typeface="Noto Sans KR"/>
              </a:rPr>
              <a:t>#A8A39C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670000" y="5790000"/>
            <a:ext cx="1855000" cy="3000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sz="1000" b="0">
                <a:solidFill>
                  <a:srgbClr val="7A736A"/>
                </a:solidFill>
                <a:latin typeface="Noto Sans KR"/>
              </a:rPr>
              <a:t>패브릭·러그·보조 마감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6705000" y="2290000"/>
            <a:ext cx="1855000" cy="2600000"/>
          </a:xfrm>
          <a:prstGeom prst="roundRect">
            <a:avLst/>
          </a:prstGeom>
          <a:solidFill>
            <a:srgbClr val="2B2B2B"/>
          </a:solidFill>
          <a:ln w="9525">
            <a:solidFill>
              <a:srgbClr val="E4DCD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TextBox 25"/>
          <p:cNvSpPr txBox="1"/>
          <p:nvPr/>
        </p:nvSpPr>
        <p:spPr>
          <a:xfrm>
            <a:off x="6705000" y="3340000"/>
            <a:ext cx="1855000" cy="50000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ctr"/>
            <a:r>
              <a:rPr sz="2200" b="1">
                <a:solidFill>
                  <a:srgbClr val="FFFFFF"/>
                </a:solidFill>
                <a:latin typeface="Noto Sans KR"/>
              </a:rPr>
              <a:t>10%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705000" y="5010000"/>
            <a:ext cx="1855000" cy="1100000"/>
          </a:xfrm>
          <a:prstGeom prst="roundRect">
            <a:avLst/>
          </a:prstGeom>
          <a:solidFill>
            <a:srgbClr val="F2EC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6705000" y="5130000"/>
            <a:ext cx="1855000" cy="3800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sz="1100" b="1">
                <a:solidFill>
                  <a:srgbClr val="2A2724"/>
                </a:solidFill>
                <a:latin typeface="Noto Sans KR"/>
              </a:rPr>
              <a:t>Charcoal Black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705000" y="5510000"/>
            <a:ext cx="1855000" cy="3200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sz="1000" b="0">
                <a:solidFill>
                  <a:srgbClr val="7A736A"/>
                </a:solidFill>
                <a:latin typeface="Noto Sans KR"/>
              </a:rPr>
              <a:t>#2B2B2B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705000" y="5790000"/>
            <a:ext cx="1855000" cy="3000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sz="1000" b="0">
                <a:solidFill>
                  <a:srgbClr val="7A736A"/>
                </a:solidFill>
                <a:latin typeface="Noto Sans KR"/>
              </a:rPr>
              <a:t>조명·수전·가전 포인트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