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50000"/>
          </a:xfrm>
          <a:prstGeom prst="rect">
            <a:avLst/>
          </a:prstGeom>
          <a:solidFill>
            <a:srgbClr val="2A27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Noto Sans KR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Noto Sans KR"/>
              </a:rPr>
              <a:t>건설업 · 실내인테리어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 b="1">
                <a:solidFill>
                  <a:srgbClr val="9C7A4E"/>
                </a:solidFill>
                <a:latin typeface="Noto Sans KR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Noto Sans KR"/>
              </a:rPr>
              <a:t>2026.05.31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60000" y="1350000"/>
            <a:ext cx="150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15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2A2724"/>
                </a:solidFill>
                <a:latin typeface="Noto Sans KR"/>
              </a:rPr>
              <a:t>울산 아파트</a:t>
            </a:r>
          </a:p>
          <a:p>
            <a:r>
              <a:rPr sz="1200" b="0">
                <a:solidFill>
                  <a:srgbClr val="7A736A"/>
                </a:solidFill>
                <a:latin typeface="Noto Sans KR"/>
              </a:rPr>
              <a:t>25평 도배+장판 공사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0000" y="2700000"/>
            <a:ext cx="169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60000" y="2700000"/>
            <a:ext cx="169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COST BREAKDOWN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도배공사 (합지+실크, 시공비·자재·부자재 포함)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50000" y="3240000"/>
            <a:ext cx="500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2,998,000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장판공사 (PVC 2.0T, 시공비·걸레받이·철거 포함)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450000" y="3600000"/>
            <a:ext cx="1551034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930,000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부대공사 (현장 청소 및 마무리)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450000" y="3960000"/>
            <a:ext cx="166777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100,000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0">
                <a:solidFill>
                  <a:srgbClr val="7A736A"/>
                </a:solidFill>
                <a:latin typeface="Noto Sans KR"/>
              </a:rPr>
              <a:t>공급가액  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 b="0">
                <a:solidFill>
                  <a:srgbClr val="2A2724"/>
                </a:solidFill>
                <a:latin typeface="Noto Sans KR"/>
              </a:rPr>
              <a:t>4,028,000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0">
                <a:solidFill>
                  <a:srgbClr val="7A736A"/>
                </a:solidFill>
                <a:latin typeface="Noto Sans KR"/>
              </a:rPr>
              <a:t>관리비·잡비(15%) 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 b="0">
                <a:solidFill>
                  <a:srgbClr val="2A2724"/>
                </a:solidFill>
                <a:latin typeface="Noto Sans KR"/>
              </a:rPr>
              <a:t>604,200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2A2724"/>
                </a:solidFill>
                <a:latin typeface="Noto Sans KR"/>
              </a:rPr>
              <a:t>합계 (VAT별도)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500" b="1">
                <a:solidFill>
                  <a:srgbClr val="9C7A4E"/>
                </a:solidFill>
                <a:latin typeface="Noto Sans KR"/>
              </a:rPr>
              <a:t>₩4,632,200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b="0">
                <a:solidFill>
                  <a:srgbClr val="7A736A"/>
                </a:solidFill>
                <a:latin typeface="Noto Sans KR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7A736A"/>
                </a:solidFill>
                <a:latin typeface="Noto Sans KR"/>
              </a:rPr>
              <a:t>견적 유효기간 5일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