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0A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2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00000" y="2600000"/>
            <a:ext cx="7700000" cy="14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맑은 고딕"/>
              </a:rPr>
              <a:t>럭셔리 라운지바 기획</a:t>
            </a:r>
          </a:p>
          <a:p>
            <a:pPr algn="l"/>
            <a:r>
              <a:rPr sz="1800" b="0">
                <a:solidFill>
                  <a:srgbClr val="999999"/>
                </a:solidFill>
                <a:latin typeface="맑은 고딕"/>
              </a:rPr>
              <a:t>블랙 + 골드 드라마틱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0000" y="5600000"/>
            <a:ext cx="4000000" cy="4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999999"/>
                </a:solidFill>
                <a:latin typeface="맑은 고딕"/>
              </a:rPr>
              <a:t>2026. 05. 29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0A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  <a:latin typeface="맑은 고딕"/>
              </a:rPr>
              <a:t>컨셉</a:t>
            </a:r>
          </a:p>
        </p:txBody>
      </p:sp>
      <p:sp>
        <p:nvSpPr>
          <p:cNvPr id="4" name="Rectangle 3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DDB321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FFFFFF"/>
                </a:solidFill>
                <a:latin typeface="맑은 고딕"/>
              </a:rPr>
              <a:t>딥블랙 마감 + 골드 포인트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DDB321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FFFFFF"/>
                </a:solidFill>
                <a:latin typeface="맑은 고딕"/>
              </a:rPr>
              <a:t>드라마틱한 간접조명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0A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FFFFFF"/>
                </a:solidFill>
                <a:latin typeface="맑은 고딕"/>
              </a:rPr>
              <a:t>예산</a:t>
            </a:r>
          </a:p>
        </p:txBody>
      </p:sp>
      <p:sp>
        <p:nvSpPr>
          <p:cNvPr id="4" name="Rectangle 3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DDB32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40000" y="1500000"/>
          <a:ext cx="7860000" cy="12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0000"/>
                <a:gridCol w="393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0A0A0A"/>
                          </a:solidFill>
                          <a:latin typeface="맑은 고딕"/>
                        </a:rPr>
                        <a:t>공정</a:t>
                      </a:r>
                    </a:p>
                  </a:txBody>
                  <a:tcPr anchor="ctr">
                    <a:solidFill>
                      <a:srgbClr val="DDB3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0A0A0A"/>
                          </a:solidFill>
                          <a:latin typeface="맑은 고딕"/>
                        </a:rPr>
                        <a:t>금액</a:t>
                      </a:r>
                    </a:p>
                  </a:txBody>
                  <a:tcPr anchor="ctr">
                    <a:solidFill>
                      <a:srgbClr val="DDB321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FFFFFF"/>
                          </a:solidFill>
                          <a:latin typeface="맑은 고딕"/>
                        </a:rPr>
                        <a:t>마감</a:t>
                      </a:r>
                    </a:p>
                  </a:txBody>
                  <a:tcPr anchor="ctr"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FFFFFF"/>
                          </a:solidFill>
                          <a:latin typeface="맑은 고딕"/>
                        </a:rPr>
                        <a:t>12,000,000</a:t>
                      </a:r>
                    </a:p>
                  </a:txBody>
                  <a:tcPr anchor="ctr">
                    <a:solidFill>
                      <a:srgbClr val="0A0A0A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FFFFFF"/>
                          </a:solidFill>
                          <a:latin typeface="맑은 고딕"/>
                        </a:rPr>
                        <a:t>조명</a:t>
                      </a:r>
                    </a:p>
                  </a:txBody>
                  <a:tcPr anchor="ctr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FFFFFF"/>
                          </a:solidFill>
                          <a:latin typeface="맑은 고딕"/>
                        </a:rPr>
                        <a:t>4,500,000</a:t>
                      </a:r>
                    </a:p>
                  </a:txBody>
                  <a:tcPr anchor="ctr">
                    <a:solidFill>
                      <a:srgbClr val="1A1A1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