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luxury_cafe_interior_dark_moody_no_peopl_20260529_201800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00000"/>
            <a:ext cx="9144000" cy="2758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60000" y="4350000"/>
            <a:ext cx="7600000" cy="1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600" b="1">
                <a:solidFill>
                  <a:srgbClr val="0A0A0A"/>
                </a:solidFill>
                <a:latin typeface="맑은 고딕"/>
              </a:rPr>
              <a:t>럭셔리 카페 인테리어 제안서</a:t>
            </a:r>
          </a:p>
          <a:p>
            <a:r>
              <a:rPr sz="1600" b="0">
                <a:solidFill>
                  <a:srgbClr val="0A0A0A"/>
                </a:solidFill>
                <a:latin typeface="맑은 고딕"/>
              </a:rPr>
              <a:t>50평 / Dark Luxury Lounge Cafe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6150000"/>
            <a:ext cx="5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0A0A0A"/>
                </a:solidFill>
                <a:latin typeface="맑은 고딕"/>
              </a:rPr>
              <a:t>2026. 05. 29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조명 계획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gold_pendant_light_interior_dark_moody_20260529_201812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앰비언트: 약 2400~2700K · CRI 90+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간접조명: 커튼박스·카운터 하단 라인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펜던트: 브라스 + 스모크 글라스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스팟: 마블 그레이징 약 3000K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디머 컨트롤: 시간대별 씬 3종 가정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테이블당 조도 약 200~300lx 목표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시그니처 디테일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베인 마퀴나 마블 백바 월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09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12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백바 월: 풀하이트 · 백라이팅 적용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271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274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챔페인 골드 리니어 트림 시스템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333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336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트림 폭 약 8~12mm · 경계 일관 적용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395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60000" y="398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벨벳 부스 캐비넷 · 반원형 아치프레임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000" y="457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60000" y="46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부스 전용 펜던트로 시선 집중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채광·환기 전략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dark_cafe_lounge_interior_no_people_20260529_201802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외창: 딥브론즈 틴팅 적용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다층 조명: 테이블 약 300lx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통로 조도 약 100~150lx 가정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전열교환기 + 주방 후드 별도 분리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CO2 약 1000ppm 이하 유지 목표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우드 슬랫 흡음으로 잔향 제어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법규·실무 체크포인트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휴게음식점 (2종 근생) 분류 확인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09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12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소방: 자탐·비상조명·유도등 필수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271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274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간이스프링클러 적용 여부 사전 검토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333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336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주방: 객석의 약 1/5~1/4 (약 12~16㎡)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395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60000" y="398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화장실 남녀 분리 권장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000" y="457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60000" y="46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피난: 보조출입구·통로 약 1200mm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레퍼런스 갤러리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luxury_restaurant_interior_dark_elegant_20260529_201814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600000"/>
            <a:ext cx="2520000" cy="3400000"/>
          </a:xfrm>
          <a:prstGeom prst="rect">
            <a:avLst/>
          </a:prstGeom>
        </p:spPr>
      </p:pic>
      <p:pic>
        <p:nvPicPr>
          <p:cNvPr id="7" name="Picture 6" descr="marble_bar_counter_luxury_restaurant_20260529_201804_01_pixab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000" y="1600000"/>
            <a:ext cx="2520000" cy="3400000"/>
          </a:xfrm>
          <a:prstGeom prst="rect">
            <a:avLst/>
          </a:prstGeom>
        </p:spPr>
      </p:pic>
      <p:pic>
        <p:nvPicPr>
          <p:cNvPr id="8" name="Picture 7" descr="dark_cafe_lounge_interior_no_people_20260529_201802_02_pixab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00" y="1600000"/>
            <a:ext cx="2520000" cy="340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다음 단계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현장 실측 및 기존 설비 확인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09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12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소방·인허가 사전협의 진행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271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274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cost-estimator 견적 산출 의뢰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333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336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자재 샘플보드 1차 제작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395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60000" y="398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가구 발주 리드타임 확인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000" y="4570000"/>
            <a:ext cx="7880000" cy="12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60000" y="46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최종 디자인 컨펌·시공 일정 확정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프로젝트 개요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luxury_cafe_interior_dark_moody_no_peopl_20260529_201800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면적: 약 50평 (약 165㎡, 가정)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천장고: 약 3.2~3.6m 가정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타깃: 20~40대 라운지·바 선호층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운영시간: 오전 11시 ~ 자정 가정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포지셔닝: 호텔 라운지급 프리미엄 카페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객단가: 약 1.8~3.5만원 범위 가정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컨셉 스테이트먼트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luxury_cafe_interior_dark_moody_no_peopl_20260529_201800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낮의 카페가 아닌, 밤이 더 어울리는 공간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어둠 속에서 골드와 마블이 천천히 떠오르는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호텔 라운지의 한 챕터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키워드 1. Nocturnal Lounge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키워드 2. Theatrical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키워드 3. Tactile Opulence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0000" y="52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000" y="52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키워드 4. Hushed Glow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000" y="59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60000" y="58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키워드 5. Modern Art Deco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컬러 팔레트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500000"/>
          <a:ext cx="7860000" cy="2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비율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컬러명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HEX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적용부위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50%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Onyx Black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#1A1A1A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벽 / 천장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20%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Espresso Brown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#3B2A20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우드패널 / 좌석프레임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15%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Smoked Taupe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#5C5048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패브릭 / 카펫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10%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Champagne Gold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#B89766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트림 / 조명 / 하드웨어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5%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Ivory Pearl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#E8E0D0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테이블탑 / 도자기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공간 구성 (존 배분)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500000"/>
          <a:ext cx="78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존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면적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비율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의도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입구 / 웰컴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8㎡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5%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어둠 적응·기대감 연출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바 카운터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20㎡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12%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시그니처 백바 월·연출 중심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디저트 쇼케이스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8㎡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5%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골드 트림·하이라이트 조명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메인 좌석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60㎡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36%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라운지형 2·4인 혼합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프라이빗 부스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35㎡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21%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반원형 아치·전용 조명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스탠딩 · 바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8㎡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5%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1인·간단 체류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화장실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10㎡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6%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남녀 분리 가정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백오피스 · 주방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16㎡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10%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동선 분리·후드 별도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동선 전략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luxury_cafe_interior_dark_moody_no_peopl_20260529_201800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고객·직원 동선 완전 분리 원칙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입구 → 웰컴 → 바 → 좌석 순 유도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주통로 폭 약 1.2m 이상 확보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서비스 동선은 백사이드 우회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프라이빗 부스는 별도 진입축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비상 보조출입구 1개소 확보 가정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좌석 구성 및 수용 인원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500000"/>
          <a:ext cx="7860000" cy="32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좌석유형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수량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인원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0A0A0A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anchor="ctr">
                    <a:solidFill>
                      <a:srgbClr val="DDB321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1인 바석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4석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4명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카운터 전면 골드 풋레일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2인 테이블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8개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16명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마블톱·브라스 페데스탈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4인 테이블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5개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20명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벨벳 암체어 조합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부스 (4인)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3개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12명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반원형·전용 펜던트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부스 (2인)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2개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4명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프라이빗 아치프레임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스탠딩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—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4명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간단 체류·바 인접</a:t>
                      </a:r>
                    </a:p>
                  </a:txBody>
                  <a:tcPr anchor="ctr">
                    <a:solidFill>
                      <a:srgbClr val="1A1A1A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합계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—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약 60명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FFFFFF"/>
                          </a:solidFill>
                          <a:latin typeface="맑은 고딕"/>
                        </a:rPr>
                        <a:t>—</a:t>
                      </a:r>
                    </a:p>
                  </a:txBody>
                  <a:tcPr anchor="ctr">
                    <a:solidFill>
                      <a:srgbClr val="0A0A0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주요 마감재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marble_bar_counter_luxury_restaurant_20260529_201804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바닥: 베인 블랙 포세린 약 6~12만원/㎡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벽: 벨벳 패널 + 베네치안 스터코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벽 포인트: 스모크 미러 부분 적용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천장: 무광 블랙 + 골드 라인 트림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카운터: 블랙 마퀴나 마블 약 25~50만원/㎡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테이블: 칼라카타 비올라 마블 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FFFFFF"/>
                </a:solidFill>
                <a:latin typeface="맑은 고딕"/>
              </a:rPr>
              <a:t>가구 셀렉션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velvet_sofa_interior_dark_luxury_20260529_201807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라운지소파: 벨벳 딥 컬러 + 브라스풋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암체어: 라운드백 · 다크월넛 프레임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테이블: 마블톱 + 브라스 페데스탈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바스툴: 가죽 시트 + 브라스 풋레일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부스 좌석: 텁트 벨벳·아치 백레스트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4670000"/>
            <a:ext cx="150000" cy="150000"/>
          </a:xfrm>
          <a:prstGeom prst="rect">
            <a:avLst/>
          </a:prstGeom>
          <a:solidFill>
            <a:srgbClr val="DDB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6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FFFFFF"/>
                </a:solidFill>
                <a:latin typeface="맑은 고딕"/>
              </a:rPr>
              <a:t>사이드 테이블: 오닉스 + 골드 림 가정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