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20000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00000" y="2600000"/>
            <a:ext cx="7700000" cy="14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1D1D1F"/>
                </a:solidFill>
                <a:latin typeface="맑은 고딕"/>
              </a:rPr>
              <a:t>모던 미니멀 거실 기획</a:t>
            </a:r>
          </a:p>
          <a:p>
            <a:pPr algn="l"/>
            <a:r>
              <a:rPr sz="1800" b="0">
                <a:solidFill>
                  <a:srgbClr val="6E6E73"/>
                </a:solidFill>
                <a:latin typeface="맑은 고딕"/>
              </a:rPr>
              <a:t>화이트 베이스 / 넓은 여백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0000" y="5600000"/>
            <a:ext cx="4000000" cy="4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0">
                <a:solidFill>
                  <a:srgbClr val="6E6E73"/>
                </a:solidFill>
                <a:latin typeface="맑은 고딕"/>
              </a:rPr>
              <a:t>2026. 05. 29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D1D1F"/>
                </a:solidFill>
                <a:latin typeface="맑은 고딕"/>
              </a:rPr>
              <a:t>컨셉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00" y="1450000"/>
            <a:ext cx="7900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 b="1">
                <a:solidFill>
                  <a:srgbClr val="0066CC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D1D1F"/>
                </a:solidFill>
                <a:latin typeface="맑은 고딕"/>
              </a:rPr>
              <a:t>화이트 + 우드 미니멀</a:t>
            </a:r>
          </a:p>
          <a:p>
            <a:pPr>
              <a:spcAft>
                <a:spcPts val="1000"/>
              </a:spcAft>
            </a:pPr>
            <a:r>
              <a:rPr sz="1600" b="1">
                <a:solidFill>
                  <a:srgbClr val="0066CC"/>
                </a:solidFill>
                <a:latin typeface="맑은 고딕"/>
              </a:rPr>
              <a:t>•  </a:t>
            </a:r>
            <a:r>
              <a:rPr sz="1600" b="0">
                <a:solidFill>
                  <a:srgbClr val="1D1D1F"/>
                </a:solidFill>
                <a:latin typeface="맑은 고딕"/>
              </a:rPr>
              <a:t>간접조명 중심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00000" y="360000"/>
            <a:ext cx="8000000" cy="7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D1D1F"/>
                </a:solidFill>
                <a:latin typeface="맑은 고딕"/>
              </a:rPr>
              <a:t>예산</a:t>
            </a:r>
          </a:p>
        </p:txBody>
      </p:sp>
      <p:sp>
        <p:nvSpPr>
          <p:cNvPr id="3" name="Rectangle 2"/>
          <p:cNvSpPr/>
          <p:nvPr/>
        </p:nvSpPr>
        <p:spPr>
          <a:xfrm>
            <a:off x="600000" y="1080000"/>
            <a:ext cx="900000" cy="40000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0000" y="1500000"/>
          <a:ext cx="7860000" cy="12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0000"/>
                <a:gridCol w="3930000"/>
              </a:tblGrid>
              <a:tr h="40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공정</a:t>
                      </a:r>
                    </a:p>
                  </a:txBody>
                  <a:tcPr anchor="ctr">
                    <a:solidFill>
                      <a:srgbClr val="0066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맑은 고딕"/>
                        </a:rPr>
                        <a:t>금액</a:t>
                      </a:r>
                    </a:p>
                  </a:txBody>
                  <a:tcPr anchor="ctr">
                    <a:solidFill>
                      <a:srgbClr val="0066CC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목공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5,000,000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4000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조명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000" b="0">
                          <a:solidFill>
                            <a:srgbClr val="1D1D1F"/>
                          </a:solidFill>
                          <a:latin typeface="맑은 고딕"/>
                        </a:rPr>
                        <a:t>2,000,000</a:t>
                      </a:r>
                    </a:p>
                  </a:txBody>
                  <a:tcPr anchor="ctr">
                    <a:solidFill>
                      <a:srgbClr val="F5F5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