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3100000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100000"/>
            <a:ext cx="9144000" cy="60000"/>
          </a:xfrm>
          <a:prstGeom prst="rect">
            <a:avLst/>
          </a:prstGeom>
          <a:solidFill>
            <a:srgbClr val="1D1D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60000" y="1300000"/>
            <a:ext cx="7600000" cy="15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000" b="1">
                <a:solidFill>
                  <a:srgbClr val="FFFFFF"/>
                </a:solidFill>
                <a:latin typeface="맑은 고딕"/>
              </a:rPr>
              <a:t>모던 미니멀 거실 인테리어</a:t>
            </a:r>
          </a:p>
          <a:p>
            <a:r>
              <a:rPr sz="1800" b="0">
                <a:solidFill>
                  <a:srgbClr val="FFFFFF"/>
                </a:solidFill>
                <a:latin typeface="맑은 고딕"/>
              </a:rPr>
              <a:t>화이트 베이스 · 넓은 여백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0000" y="3500000"/>
            <a:ext cx="5000000" cy="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 b="0">
                <a:solidFill>
                  <a:srgbClr val="6E6E73"/>
                </a:solidFill>
                <a:latin typeface="맑은 고딕"/>
              </a:rPr>
              <a:t>2026. 05. 29</a:t>
            </a:r>
          </a:p>
        </p:txBody>
      </p:sp>
      <p:sp>
        <p:nvSpPr>
          <p:cNvPr id="6" name="Rectangle 5"/>
          <p:cNvSpPr/>
          <p:nvPr/>
        </p:nvSpPr>
        <p:spPr>
          <a:xfrm>
            <a:off x="760000" y="4050000"/>
            <a:ext cx="700000" cy="50000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00000" y="380000"/>
            <a:ext cx="110000" cy="620000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0000" y="360000"/>
            <a:ext cx="78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D1D1F"/>
                </a:solidFill>
                <a:latin typeface="맑은 고딕"/>
              </a:rPr>
              <a:t>프로젝트 개요</a:t>
            </a:r>
          </a:p>
        </p:txBody>
      </p:sp>
      <p:sp>
        <p:nvSpPr>
          <p:cNvPr id="4" name="Rectangle 3"/>
          <p:cNvSpPr/>
          <p:nvPr/>
        </p:nvSpPr>
        <p:spPr>
          <a:xfrm>
            <a:off x="600000" y="1120000"/>
            <a:ext cx="7960000" cy="20000"/>
          </a:xfrm>
          <a:prstGeom prst="rect">
            <a:avLst/>
          </a:prstGeom>
          <a:solidFill>
            <a:srgbClr val="D2D2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80000" y="1570000"/>
            <a:ext cx="150000" cy="150000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60000" y="1500000"/>
            <a:ext cx="76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1D1D1F"/>
                </a:solidFill>
                <a:latin typeface="맑은 고딕"/>
              </a:rPr>
              <a:t>대상: 30평 아파트 거실</a:t>
            </a:r>
          </a:p>
        </p:txBody>
      </p:sp>
      <p:sp>
        <p:nvSpPr>
          <p:cNvPr id="7" name="Rectangle 6"/>
          <p:cNvSpPr/>
          <p:nvPr/>
        </p:nvSpPr>
        <p:spPr>
          <a:xfrm>
            <a:off x="680000" y="2090000"/>
            <a:ext cx="7880000" cy="12000"/>
          </a:xfrm>
          <a:prstGeom prst="rect">
            <a:avLst/>
          </a:prstGeom>
          <a:solidFill>
            <a:srgbClr val="D2D2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80000" y="2190000"/>
            <a:ext cx="150000" cy="150000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60000" y="2120000"/>
            <a:ext cx="76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1D1D1F"/>
                </a:solidFill>
                <a:latin typeface="맑은 고딕"/>
              </a:rPr>
              <a:t>컨셉: 모던 미니멀 + 우드 포인트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000" y="2710000"/>
            <a:ext cx="7880000" cy="12000"/>
          </a:xfrm>
          <a:prstGeom prst="rect">
            <a:avLst/>
          </a:prstGeom>
          <a:solidFill>
            <a:srgbClr val="D2D2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80000" y="2810000"/>
            <a:ext cx="150000" cy="150000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60000" y="2740000"/>
            <a:ext cx="76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1D1D1F"/>
                </a:solidFill>
                <a:latin typeface="맑은 고딕"/>
              </a:rPr>
              <a:t>예산: 약 1,200만원 (±15%)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0000" y="3330000"/>
            <a:ext cx="7880000" cy="12000"/>
          </a:xfrm>
          <a:prstGeom prst="rect">
            <a:avLst/>
          </a:prstGeom>
          <a:solidFill>
            <a:srgbClr val="D2D2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80000" y="3430000"/>
            <a:ext cx="150000" cy="150000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60000" y="3360000"/>
            <a:ext cx="7600000" cy="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1D1D1F"/>
                </a:solidFill>
                <a:latin typeface="맑은 고딕"/>
              </a:rPr>
              <a:t>기간: 약 3주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00000" y="380000"/>
            <a:ext cx="110000" cy="620000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0000" y="360000"/>
            <a:ext cx="78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D1D1F"/>
                </a:solidFill>
                <a:latin typeface="맑은 고딕"/>
              </a:rPr>
              <a:t>예산 요약</a:t>
            </a:r>
          </a:p>
        </p:txBody>
      </p:sp>
      <p:sp>
        <p:nvSpPr>
          <p:cNvPr id="4" name="Rectangle 3"/>
          <p:cNvSpPr/>
          <p:nvPr/>
        </p:nvSpPr>
        <p:spPr>
          <a:xfrm>
            <a:off x="600000" y="1120000"/>
            <a:ext cx="7960000" cy="20000"/>
          </a:xfrm>
          <a:prstGeom prst="rect">
            <a:avLst/>
          </a:prstGeom>
          <a:solidFill>
            <a:srgbClr val="D2D2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40000" y="1500000"/>
          <a:ext cx="7860000" cy="2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0000"/>
                <a:gridCol w="3930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공정</a:t>
                      </a:r>
                    </a:p>
                  </a:txBody>
                  <a:tcPr anchor="ctr"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금액(원)</a:t>
                      </a:r>
                    </a:p>
                  </a:txBody>
                  <a:tcPr anchor="ctr">
                    <a:solidFill>
                      <a:srgbClr val="0066CC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철거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1,200,000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목공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5,000,000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조명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2,000,000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가구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3,800,000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