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1150000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60000" y="250000"/>
            <a:ext cx="6000000" cy="7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2400" b="1">
                <a:solidFill>
                  <a:srgbClr val="FFFFFF"/>
                </a:solidFill>
                <a:latin typeface="Pretendard"/>
              </a:rPr>
              <a:t>강산건축디자인</a:t>
            </a:r>
          </a:p>
          <a:p>
            <a:r>
              <a:rPr sz="1100" b="0">
                <a:solidFill>
                  <a:srgbClr val="CFC8BD"/>
                </a:solidFill>
                <a:latin typeface="Pretendard"/>
              </a:rPr>
              <a:t>건설업 · 실내인테리어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00000" y="330000"/>
            <a:ext cx="2800000" cy="5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800" b="1">
                <a:solidFill>
                  <a:srgbClr val="C9A57B"/>
                </a:solidFill>
                <a:latin typeface="Pretendard"/>
              </a:rPr>
              <a:t>QUOTATION</a:t>
            </a:r>
          </a:p>
          <a:p>
            <a:pPr algn="r"/>
            <a:r>
              <a:rPr sz="1000" b="0">
                <a:solidFill>
                  <a:srgbClr val="CFC8BD"/>
                </a:solidFill>
                <a:latin typeface="Pretendard"/>
              </a:rPr>
              <a:t>2026.06.01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0000" y="1350000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ESTIMATE FOR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0000" y="1770000"/>
            <a:ext cx="5200000" cy="8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600" b="1">
                <a:solidFill>
                  <a:srgbClr val="2B2B2B"/>
                </a:solidFill>
                <a:latin typeface="Pretendard"/>
              </a:rPr>
              <a:t>사무실 고객</a:t>
            </a:r>
          </a:p>
          <a:p>
            <a:r>
              <a:rPr sz="1200" b="0">
                <a:solidFill>
                  <a:srgbClr val="A8A39C"/>
                </a:solidFill>
                <a:latin typeface="Pretendard"/>
              </a:rPr>
              <a:t>35평 사무실 인테리어 (파티션·천장·전기·블라인드)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0000" y="2700000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COST BREAKDOWN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0000" y="318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철거·정리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450000" y="3240000"/>
            <a:ext cx="471698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650000" y="318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500,000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0000" y="354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목공공사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450000" y="3600000"/>
            <a:ext cx="5000000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650000" y="354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5,300,000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0000" y="390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유리파티션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450000" y="3960000"/>
            <a:ext cx="4952830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650000" y="390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5,250,000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0000" y="426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도장공사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450000" y="4320000"/>
            <a:ext cx="2641509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650000" y="426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2,800,000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0000" y="462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전기공사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450000" y="4680000"/>
            <a:ext cx="4056603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650000" y="462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4,300,000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60000" y="498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조명공사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450000" y="5040000"/>
            <a:ext cx="2193396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650000" y="498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2,325,000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0000" y="534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블라인드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2450000" y="5400000"/>
            <a:ext cx="4599056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650000" y="534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4,875,000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0000" y="5700000"/>
            <a:ext cx="18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r>
              <a:rPr sz="1100" b="0">
                <a:solidFill>
                  <a:srgbClr val="2B2B2B"/>
                </a:solidFill>
                <a:latin typeface="Pretendard"/>
              </a:rPr>
              <a:t>도어공사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2450000" y="5760000"/>
            <a:ext cx="1698113" cy="230000"/>
          </a:xfrm>
          <a:prstGeom prst="round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650000" y="5700000"/>
            <a:ext cx="1000000" cy="360000"/>
          </a:xfrm>
          <a:prstGeom prst="rect">
            <a:avLst/>
          </a:prstGeom>
          <a:noFill/>
        </p:spPr>
        <p:txBody>
          <a:bodyPr wrap="square" lIns="45720" rIns="45720" anchor="ctr">
            <a:noAutofit/>
          </a:bodyPr>
          <a:lstStyle/>
          <a:p>
            <a:pPr algn="r"/>
            <a:r>
              <a:rPr sz="1100" b="1">
                <a:solidFill>
                  <a:srgbClr val="2B2B2B"/>
                </a:solidFill>
                <a:latin typeface="Pretendard"/>
              </a:rPr>
              <a:t>1,800,000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800000" y="5550000"/>
            <a:ext cx="3780000" cy="95000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000000" y="567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000" b="0">
                <a:solidFill>
                  <a:srgbClr val="A8A39C"/>
                </a:solidFill>
                <a:latin typeface="Pretendard"/>
              </a:rPr>
              <a:t>공급가액  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000000" y="567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000" b="0">
                <a:solidFill>
                  <a:srgbClr val="2B2B2B"/>
                </a:solidFill>
                <a:latin typeface="Pretendard"/>
              </a:rPr>
              <a:t>28,250,000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00000" y="590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000" b="0">
                <a:solidFill>
                  <a:srgbClr val="A8A39C"/>
                </a:solidFill>
                <a:latin typeface="Pretendard"/>
              </a:rPr>
              <a:t>관리비·잡비(15%)  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00000" y="5900000"/>
            <a:ext cx="3400000" cy="23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000" b="0">
                <a:solidFill>
                  <a:srgbClr val="2B2B2B"/>
                </a:solidFill>
                <a:latin typeface="Pretendard"/>
              </a:rPr>
              <a:t>4,237,500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000000" y="6150000"/>
            <a:ext cx="3400000" cy="3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200" b="1">
                <a:solidFill>
                  <a:srgbClr val="2B2B2B"/>
                </a:solidFill>
                <a:latin typeface="Pretendard"/>
              </a:rPr>
              <a:t>합계 (VAT별도)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000000" y="6150000"/>
            <a:ext cx="3400000" cy="30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r"/>
            <a:r>
              <a:rPr sz="1500" b="1">
                <a:solidFill>
                  <a:srgbClr val="C9A57B"/>
                </a:solidFill>
                <a:latin typeface="Pretendard"/>
              </a:rPr>
              <a:t>₩32,487,500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60000" y="6250000"/>
            <a:ext cx="8020000" cy="14000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60000" y="6310000"/>
            <a:ext cx="8100000" cy="5200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800" b="0">
                <a:solidFill>
                  <a:srgbClr val="A8A39C"/>
                </a:solidFill>
                <a:latin typeface="Pretendard"/>
              </a:rPr>
              <a:t>강산건축디자인  |  대표 권민재  |  사업자 418-34-01340  |  울산 중구 서동 600, 2F 201  |  010-8089-2411</a:t>
            </a:r>
          </a:p>
          <a:p>
            <a:r>
              <a:rPr sz="800" b="0">
                <a:solidFill>
                  <a:srgbClr val="A8A39C"/>
                </a:solidFill>
                <a:latin typeface="Pretendard"/>
              </a:rPr>
              <a:t>견적 유효기간 5일  ·  결제 계약10%/착수20%/중도60%/잔금10%  ·  입금 농협은행 권민재 302-1782-9115-01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