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4950000"/>
          </a:xfrm>
          <a:prstGeom prst="rect">
            <a:avLst/>
          </a:prstGeom>
          <a:solidFill>
            <a:srgbClr val="F3EA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600000" y="0"/>
            <a:ext cx="3544000" cy="4950000"/>
          </a:xfrm>
          <a:prstGeom prst="rect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4750000"/>
            <a:ext cx="9144000" cy="2108000"/>
          </a:xfrm>
          <a:prstGeom prst="rect">
            <a:avLst/>
          </a:prstGeom>
          <a:solidFill>
            <a:srgbClr val="2E26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4750000"/>
            <a:ext cx="150000" cy="2108000"/>
          </a:xfrm>
          <a:prstGeom prst="rect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60000" y="520000"/>
            <a:ext cx="1975000" cy="380000"/>
          </a:xfrm>
          <a:prstGeom prst="roundRect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0000" y="520000"/>
            <a:ext cx="1975000" cy="38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sz="1100" b="1">
                <a:solidFill>
                  <a:srgbClr val="FFFFFF"/>
                </a:solidFill>
                <a:latin typeface="Noto Sans KR"/>
              </a:rPr>
              <a:t>INTERIOR PROPOSAL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0000" y="5010000"/>
            <a:ext cx="7900000" cy="9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3000" b="1">
                <a:solidFill>
                  <a:srgbClr val="FFFFFF"/>
                </a:solidFill>
                <a:latin typeface="Noto Sans KR"/>
              </a:rPr>
              <a:t>모던미니멀_아파트_인테리어_제안서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0000" y="5930000"/>
            <a:ext cx="6500000" cy="5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300" b="0">
                <a:solidFill>
                  <a:srgbClr val="D8D4CC"/>
                </a:solidFill>
                <a:latin typeface="Noto Sans KR"/>
              </a:rPr>
              <a:t>Warm Minimal — 따뜻한 무채색이 흐르는 정돈된 일상의 공간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0000" y="6138000"/>
            <a:ext cx="7900000" cy="42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000" b="1">
                <a:solidFill>
                  <a:srgbClr val="B07D45"/>
                </a:solidFill>
                <a:latin typeface="Noto Sans KR"/>
              </a:rPr>
              <a:t>CLIENT </a:t>
            </a:r>
            <a:r>
              <a:rPr sz="1000" b="0">
                <a:solidFill>
                  <a:srgbClr val="D8D4CC"/>
                </a:solidFill>
                <a:latin typeface="Noto Sans KR"/>
              </a:rPr>
              <a:t>고객    </a:t>
            </a:r>
            <a:r>
              <a:rPr sz="1000" b="1">
                <a:solidFill>
                  <a:srgbClr val="B07D45"/>
                </a:solidFill>
                <a:latin typeface="Noto Sans KR"/>
              </a:rPr>
              <a:t>DATE </a:t>
            </a:r>
            <a:r>
              <a:rPr sz="1000" b="0">
                <a:solidFill>
                  <a:srgbClr val="D8D4CC"/>
                </a:solidFill>
                <a:latin typeface="Noto Sans KR"/>
              </a:rPr>
              <a:t>2026. 06    </a:t>
            </a:r>
            <a:r>
              <a:rPr sz="1000" b="1">
                <a:solidFill>
                  <a:srgbClr val="FFFFFF"/>
                </a:solidFill>
                <a:latin typeface="Noto Sans KR"/>
              </a:rPr>
              <a:t>  인테리어 에이전트 팀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600000" y="360000"/>
            <a:ext cx="1595000" cy="360000"/>
          </a:xfrm>
          <a:prstGeom prst="roundRect">
            <a:avLst/>
          </a:prstGeom>
          <a:solidFill>
            <a:srgbClr val="F3EA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0000" y="360000"/>
            <a:ext cx="1595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sz="1100" b="1">
                <a:solidFill>
                  <a:srgbClr val="B07D45"/>
                </a:solidFill>
                <a:latin typeface="Noto Sans KR"/>
              </a:rPr>
              <a:t>SITE ANALYSIS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0000" y="820000"/>
            <a:ext cx="8000000" cy="7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2800" b="1">
                <a:solidFill>
                  <a:srgbClr val="2E2620"/>
                </a:solidFill>
                <a:latin typeface="Noto Sans KR"/>
              </a:rPr>
              <a:t>현장 현황 분석</a:t>
            </a:r>
          </a:p>
        </p:txBody>
      </p:sp>
      <p:sp>
        <p:nvSpPr>
          <p:cNvPr id="5" name="Rectangle 4"/>
          <p:cNvSpPr/>
          <p:nvPr/>
        </p:nvSpPr>
        <p:spPr>
          <a:xfrm>
            <a:off x="600000" y="1580000"/>
            <a:ext cx="7960000" cy="18000"/>
          </a:xfrm>
          <a:prstGeom prst="rect">
            <a:avLst/>
          </a:prstGeom>
          <a:solidFill>
            <a:srgbClr val="E7D9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20000" y="1830000"/>
            <a:ext cx="110000" cy="900000"/>
          </a:xfrm>
          <a:prstGeom prst="rect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0000" y="1790000"/>
            <a:ext cx="7600000" cy="11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2400" b="1">
                <a:solidFill>
                  <a:srgbClr val="2E2620"/>
                </a:solidFill>
                <a:latin typeface="Noto Sans KR"/>
              </a:rPr>
              <a:t>창호 혼재 · 벽지 손상 · 조명 혼재 등</a:t>
            </a:r>
          </a:p>
          <a:p>
            <a:r>
              <a:rPr sz="2400" b="1">
                <a:solidFill>
                  <a:srgbClr val="2E2620"/>
                </a:solidFill>
                <a:latin typeface="Noto Sans KR"/>
              </a:rPr>
              <a:t>마감 전반의 통일성 회복이 핵심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0000" y="3080000"/>
            <a:ext cx="7900000" cy="9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400" b="0">
                <a:solidFill>
                  <a:srgbClr val="837567"/>
                </a:solidFill>
                <a:latin typeface="Noto Sans KR"/>
              </a:rPr>
              <a:t>전반적인 구조는 양호하나, 마감재·창호·조명의 톤이 통일되지 않아 공간의 완성도가 떨어지는 상태입니다. 컬러·조명·라인 정리만으로도 큰 변화가 가능한 현장입니다.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00000" y="4658000"/>
            <a:ext cx="1810000" cy="1500000"/>
          </a:xfrm>
          <a:prstGeom prst="roundRect">
            <a:avLst/>
          </a:prstGeom>
          <a:solidFill>
            <a:srgbClr val="F3EA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00000" y="4878000"/>
            <a:ext cx="1410000" cy="7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2400" b="1">
                <a:solidFill>
                  <a:srgbClr val="B07D45"/>
                </a:solidFill>
                <a:latin typeface="Noto Sans KR"/>
              </a:rPr>
              <a:t>약 30평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0000" y="5638000"/>
            <a:ext cx="1410000" cy="46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200" b="0">
                <a:solidFill>
                  <a:srgbClr val="837567"/>
                </a:solidFill>
                <a:latin typeface="Noto Sans KR"/>
              </a:rPr>
              <a:t>추정 면적 (전용 85~105㎡)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650000" y="4658000"/>
            <a:ext cx="1810000" cy="1500000"/>
          </a:xfrm>
          <a:prstGeom prst="roundRect">
            <a:avLst/>
          </a:prstGeom>
          <a:solidFill>
            <a:srgbClr val="F3EA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50000" y="4878000"/>
            <a:ext cx="1410000" cy="7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2400" b="1">
                <a:solidFill>
                  <a:srgbClr val="B07D45"/>
                </a:solidFill>
                <a:latin typeface="Noto Sans KR"/>
              </a:rPr>
              <a:t>3·1·1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50000" y="5638000"/>
            <a:ext cx="1410000" cy="46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200" b="0">
                <a:solidFill>
                  <a:srgbClr val="837567"/>
                </a:solidFill>
                <a:latin typeface="Noto Sans KR"/>
              </a:rPr>
              <a:t>침실 3 · 욕실 1 · 다용도실 1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700000" y="4658000"/>
            <a:ext cx="1810000" cy="1500000"/>
          </a:xfrm>
          <a:prstGeom prst="roundRect">
            <a:avLst/>
          </a:prstGeom>
          <a:solidFill>
            <a:srgbClr val="F3EA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900000" y="4878000"/>
            <a:ext cx="1410000" cy="7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2400" b="1">
                <a:solidFill>
                  <a:srgbClr val="B07D45"/>
                </a:solidFill>
                <a:latin typeface="Noto Sans KR"/>
              </a:rPr>
              <a:t>7개 공정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00000" y="5638000"/>
            <a:ext cx="1410000" cy="46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200" b="0">
                <a:solidFill>
                  <a:srgbClr val="837567"/>
                </a:solidFill>
                <a:latin typeface="Noto Sans KR"/>
              </a:rPr>
              <a:t>철거·도배·바닥·욕실·주방·조명·가구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750000" y="4658000"/>
            <a:ext cx="1810000" cy="1500000"/>
          </a:xfrm>
          <a:prstGeom prst="roundRect">
            <a:avLst/>
          </a:prstGeom>
          <a:solidFill>
            <a:srgbClr val="F3EA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950000" y="4878000"/>
            <a:ext cx="1410000" cy="7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700" b="1">
                <a:solidFill>
                  <a:srgbClr val="B07D45"/>
                </a:solidFill>
                <a:latin typeface="Noto Sans KR"/>
              </a:rPr>
              <a:t>2,800~3,700만원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50000" y="5638000"/>
            <a:ext cx="1410000" cy="46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300" b="0">
                <a:solidFill>
                  <a:srgbClr val="837567"/>
                </a:solidFill>
                <a:latin typeface="Noto Sans KR"/>
              </a:rPr>
              <a:t>예상 예산 범위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600000" y="360000"/>
            <a:ext cx="1025000" cy="360000"/>
          </a:xfrm>
          <a:prstGeom prst="roundRect">
            <a:avLst/>
          </a:prstGeom>
          <a:solidFill>
            <a:srgbClr val="F3EA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0000" y="360000"/>
            <a:ext cx="1025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sz="1100" b="1">
                <a:solidFill>
                  <a:srgbClr val="B07D45"/>
                </a:solidFill>
                <a:latin typeface="Noto Sans KR"/>
              </a:rPr>
              <a:t>CONCEPT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0000" y="820000"/>
            <a:ext cx="8000000" cy="7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2800" b="1">
                <a:solidFill>
                  <a:srgbClr val="2E2620"/>
                </a:solidFill>
                <a:latin typeface="Noto Sans KR"/>
              </a:rPr>
              <a:t>Warm Minimal</a:t>
            </a:r>
          </a:p>
        </p:txBody>
      </p:sp>
      <p:sp>
        <p:nvSpPr>
          <p:cNvPr id="5" name="Rectangle 4"/>
          <p:cNvSpPr/>
          <p:nvPr/>
        </p:nvSpPr>
        <p:spPr>
          <a:xfrm>
            <a:off x="600000" y="1580000"/>
            <a:ext cx="7960000" cy="18000"/>
          </a:xfrm>
          <a:prstGeom prst="rect">
            <a:avLst/>
          </a:prstGeom>
          <a:solidFill>
            <a:srgbClr val="E7D9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00000" y="1830000"/>
            <a:ext cx="8000000" cy="75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3200" b="1">
                <a:solidFill>
                  <a:srgbClr val="2E2620"/>
                </a:solidFill>
                <a:latin typeface="Noto Sans KR"/>
              </a:rPr>
              <a:t>Warm </a:t>
            </a:r>
            <a:r>
              <a:rPr sz="3200" b="1">
                <a:solidFill>
                  <a:srgbClr val="B07D45"/>
                </a:solidFill>
                <a:latin typeface="Noto Sans KR"/>
              </a:rPr>
              <a:t>Minimal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0000" y="2630000"/>
            <a:ext cx="8000000" cy="45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400" b="0">
                <a:solidFill>
                  <a:srgbClr val="837567"/>
                </a:solidFill>
                <a:latin typeface="Noto Sans KR"/>
              </a:rPr>
              <a:t>따뜻한 무채색이 흐르는 정돈된 일상의 공간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00000" y="3180000"/>
            <a:ext cx="2493333" cy="3078000"/>
          </a:xfrm>
          <a:prstGeom prst="roundRect">
            <a:avLst/>
          </a:prstGeom>
          <a:solidFill>
            <a:srgbClr val="F3EA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860000" y="3440000"/>
            <a:ext cx="520000" cy="520000"/>
          </a:xfrm>
          <a:prstGeom prst="ellipse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60000" y="3440000"/>
            <a:ext cx="520000" cy="52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Noto Sans KR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0000" y="4100000"/>
            <a:ext cx="1973333" cy="6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700" b="1">
                <a:solidFill>
                  <a:srgbClr val="2E2620"/>
                </a:solidFill>
                <a:latin typeface="Noto Sans KR"/>
              </a:rPr>
              <a:t>따뜻한 무채색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0000" y="4660000"/>
            <a:ext cx="1973333" cy="1578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300" b="0">
                <a:solidFill>
                  <a:srgbClr val="837567"/>
                </a:solidFill>
                <a:latin typeface="Noto Sans KR"/>
              </a:rPr>
              <a:t>오프화이트와 오크 우드의 조화로 차갑지 않은 미니멀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333333" y="3180000"/>
            <a:ext cx="2493333" cy="3078000"/>
          </a:xfrm>
          <a:prstGeom prst="roundRect">
            <a:avLst/>
          </a:prstGeom>
          <a:solidFill>
            <a:srgbClr val="F3EA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3593333" y="3440000"/>
            <a:ext cx="520000" cy="520000"/>
          </a:xfrm>
          <a:prstGeom prst="ellipse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593333" y="3440000"/>
            <a:ext cx="520000" cy="52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Noto Sans KR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93333" y="4100000"/>
            <a:ext cx="1973333" cy="6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700" b="1">
                <a:solidFill>
                  <a:srgbClr val="2E2620"/>
                </a:solidFill>
                <a:latin typeface="Noto Sans KR"/>
              </a:rPr>
              <a:t>정돈된 수납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93333" y="4660000"/>
            <a:ext cx="1973333" cy="1578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300" b="0">
                <a:solidFill>
                  <a:srgbClr val="837567"/>
                </a:solidFill>
                <a:latin typeface="Noto Sans KR"/>
              </a:rPr>
              <a:t>Built-in 중심, 노출 가구 최소화, 직선의 로우 프로파일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066666" y="3180000"/>
            <a:ext cx="2493333" cy="3078000"/>
          </a:xfrm>
          <a:prstGeom prst="roundRect">
            <a:avLst/>
          </a:prstGeom>
          <a:solidFill>
            <a:srgbClr val="F3EA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6326666" y="3440000"/>
            <a:ext cx="520000" cy="520000"/>
          </a:xfrm>
          <a:prstGeom prst="ellipse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326666" y="3440000"/>
            <a:ext cx="520000" cy="52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Noto Sans KR"/>
              </a:rPr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26666" y="4100000"/>
            <a:ext cx="1973333" cy="6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700" b="1">
                <a:solidFill>
                  <a:srgbClr val="2E2620"/>
                </a:solidFill>
                <a:latin typeface="Noto Sans KR"/>
              </a:rPr>
              <a:t>빛의 레이어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26666" y="4660000"/>
            <a:ext cx="1973333" cy="1578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300" b="0">
                <a:solidFill>
                  <a:srgbClr val="837567"/>
                </a:solidFill>
                <a:latin typeface="Noto Sans KR"/>
              </a:rPr>
              <a:t>3000K 통일 + 간접조명으로 공간 분위기의 80% 결정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600000" y="360000"/>
            <a:ext cx="1500000" cy="360000"/>
          </a:xfrm>
          <a:prstGeom prst="roundRect">
            <a:avLst/>
          </a:prstGeom>
          <a:solidFill>
            <a:srgbClr val="F3EA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0000" y="360000"/>
            <a:ext cx="1500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sz="1100" b="1">
                <a:solidFill>
                  <a:srgbClr val="B07D45"/>
                </a:solidFill>
                <a:latin typeface="Noto Sans KR"/>
              </a:rPr>
              <a:t>COLOR SCHEME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0000" y="820000"/>
            <a:ext cx="8000000" cy="7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2800" b="1">
                <a:solidFill>
                  <a:srgbClr val="2E2620"/>
                </a:solidFill>
                <a:latin typeface="Noto Sans KR"/>
              </a:rPr>
              <a:t>컬러 스킴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0000" y="1580000"/>
            <a:ext cx="8000000" cy="45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400" b="0">
                <a:solidFill>
                  <a:srgbClr val="837567"/>
                </a:solidFill>
                <a:latin typeface="Noto Sans KR"/>
              </a:rPr>
              <a:t>60 · 30 · 10 법칙으로 구성한 웜 뉴트럴 팔레트</a:t>
            </a:r>
          </a:p>
        </p:txBody>
      </p:sp>
      <p:sp>
        <p:nvSpPr>
          <p:cNvPr id="6" name="Rectangle 5"/>
          <p:cNvSpPr/>
          <p:nvPr/>
        </p:nvSpPr>
        <p:spPr>
          <a:xfrm>
            <a:off x="600000" y="2040000"/>
            <a:ext cx="7960000" cy="18000"/>
          </a:xfrm>
          <a:prstGeom prst="rect">
            <a:avLst/>
          </a:prstGeom>
          <a:solidFill>
            <a:srgbClr val="E7D9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600000" y="2290000"/>
            <a:ext cx="1448000" cy="2600000"/>
          </a:xfrm>
          <a:prstGeom prst="roundRect">
            <a:avLst/>
          </a:prstGeom>
          <a:solidFill>
            <a:srgbClr val="F5F1EA"/>
          </a:solidFill>
          <a:ln w="9525">
            <a:solidFill>
              <a:srgbClr val="E7D9C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00000" y="3340000"/>
            <a:ext cx="1448000" cy="50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sz="2200" b="1">
                <a:solidFill>
                  <a:srgbClr val="2C2A26"/>
                </a:solidFill>
                <a:latin typeface="Noto Sans KR"/>
              </a:rPr>
              <a:t>60%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00000" y="5010000"/>
            <a:ext cx="1448000" cy="1100000"/>
          </a:xfrm>
          <a:prstGeom prst="roundRect">
            <a:avLst/>
          </a:prstGeom>
          <a:solidFill>
            <a:srgbClr val="F3EA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00000" y="5130000"/>
            <a:ext cx="1448000" cy="38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sz="1000" b="1">
                <a:solidFill>
                  <a:srgbClr val="2E2620"/>
                </a:solidFill>
                <a:latin typeface="Noto Sans KR"/>
              </a:rPr>
              <a:t>Warm Off-White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0000" y="5510000"/>
            <a:ext cx="1448000" cy="32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sz="1000" b="0">
                <a:solidFill>
                  <a:srgbClr val="837567"/>
                </a:solidFill>
                <a:latin typeface="Noto Sans KR"/>
              </a:rPr>
              <a:t>#F5F1EA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0000" y="5790000"/>
            <a:ext cx="1448000" cy="3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sz="1000" b="0">
                <a:solidFill>
                  <a:srgbClr val="837567"/>
                </a:solidFill>
                <a:latin typeface="Noto Sans KR"/>
              </a:rPr>
              <a:t>메인 — 벽·천장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228000" y="2290000"/>
            <a:ext cx="1448000" cy="2600000"/>
          </a:xfrm>
          <a:prstGeom prst="roundRect">
            <a:avLst/>
          </a:prstGeom>
          <a:solidFill>
            <a:srgbClr val="D8D2C7"/>
          </a:solidFill>
          <a:ln w="9525">
            <a:solidFill>
              <a:srgbClr val="E7D9C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28000" y="3340000"/>
            <a:ext cx="1448000" cy="50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sz="2200" b="1">
                <a:solidFill>
                  <a:srgbClr val="2C2A26"/>
                </a:solidFill>
                <a:latin typeface="Noto Sans KR"/>
              </a:rPr>
              <a:t>15%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228000" y="5010000"/>
            <a:ext cx="1448000" cy="1100000"/>
          </a:xfrm>
          <a:prstGeom prst="roundRect">
            <a:avLst/>
          </a:prstGeom>
          <a:solidFill>
            <a:srgbClr val="F3EA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228000" y="5130000"/>
            <a:ext cx="1448000" cy="38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sz="1100" b="1">
                <a:solidFill>
                  <a:srgbClr val="2E2620"/>
                </a:solidFill>
                <a:latin typeface="Noto Sans KR"/>
              </a:rPr>
              <a:t>Soft Greige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28000" y="5510000"/>
            <a:ext cx="1448000" cy="32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sz="1000" b="0">
                <a:solidFill>
                  <a:srgbClr val="837567"/>
                </a:solidFill>
                <a:latin typeface="Noto Sans KR"/>
              </a:rPr>
              <a:t>#D8D2C7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28000" y="5790000"/>
            <a:ext cx="1448000" cy="3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sz="800" b="0">
                <a:solidFill>
                  <a:srgbClr val="837567"/>
                </a:solidFill>
                <a:latin typeface="Noto Sans KR"/>
              </a:rPr>
              <a:t>서브 — 침실·욕실·패브릭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856000" y="2290000"/>
            <a:ext cx="1448000" cy="2600000"/>
          </a:xfrm>
          <a:prstGeom prst="roundRect">
            <a:avLst/>
          </a:prstGeom>
          <a:solidFill>
            <a:srgbClr val="C9A878"/>
          </a:solidFill>
          <a:ln w="9525">
            <a:solidFill>
              <a:srgbClr val="E7D9C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856000" y="3340000"/>
            <a:ext cx="1448000" cy="50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sz="2200" b="1">
                <a:solidFill>
                  <a:srgbClr val="2C2A26"/>
                </a:solidFill>
                <a:latin typeface="Noto Sans KR"/>
              </a:rPr>
              <a:t>15%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3856000" y="5010000"/>
            <a:ext cx="1448000" cy="1100000"/>
          </a:xfrm>
          <a:prstGeom prst="roundRect">
            <a:avLst/>
          </a:prstGeom>
          <a:solidFill>
            <a:srgbClr val="F3EA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856000" y="5130000"/>
            <a:ext cx="1448000" cy="38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sz="1100" b="1">
                <a:solidFill>
                  <a:srgbClr val="2E2620"/>
                </a:solidFill>
                <a:latin typeface="Noto Sans KR"/>
              </a:rPr>
              <a:t>Natural Oak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56000" y="5510000"/>
            <a:ext cx="1448000" cy="32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sz="1000" b="0">
                <a:solidFill>
                  <a:srgbClr val="837567"/>
                </a:solidFill>
                <a:latin typeface="Noto Sans KR"/>
              </a:rPr>
              <a:t>#C9A878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856000" y="5790000"/>
            <a:ext cx="1448000" cy="3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sz="1000" b="0">
                <a:solidFill>
                  <a:srgbClr val="837567"/>
                </a:solidFill>
                <a:latin typeface="Noto Sans KR"/>
              </a:rPr>
              <a:t>서브 — 바닥재·가구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484000" y="2290000"/>
            <a:ext cx="1448000" cy="2600000"/>
          </a:xfrm>
          <a:prstGeom prst="roundRect">
            <a:avLst/>
          </a:prstGeom>
          <a:solidFill>
            <a:srgbClr val="2E2E2E"/>
          </a:solidFill>
          <a:ln w="9525">
            <a:solidFill>
              <a:srgbClr val="E7D9C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4000" y="3340000"/>
            <a:ext cx="1448000" cy="50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sz="2200" b="1">
                <a:solidFill>
                  <a:srgbClr val="FFFFFF"/>
                </a:solidFill>
                <a:latin typeface="Noto Sans KR"/>
              </a:rPr>
              <a:t>7%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484000" y="5010000"/>
            <a:ext cx="1448000" cy="1100000"/>
          </a:xfrm>
          <a:prstGeom prst="roundRect">
            <a:avLst/>
          </a:prstGeom>
          <a:solidFill>
            <a:srgbClr val="F3EA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484000" y="5130000"/>
            <a:ext cx="1448000" cy="38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sz="1000" b="1">
                <a:solidFill>
                  <a:srgbClr val="2E2620"/>
                </a:solidFill>
                <a:latin typeface="Noto Sans KR"/>
              </a:rPr>
              <a:t>Deep Charcoal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4000" y="5510000"/>
            <a:ext cx="1448000" cy="32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sz="1000" b="0">
                <a:solidFill>
                  <a:srgbClr val="837567"/>
                </a:solidFill>
                <a:latin typeface="Noto Sans KR"/>
              </a:rPr>
              <a:t>#2E2E2E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4000" y="5790000"/>
            <a:ext cx="1448000" cy="3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sz="800" b="0">
                <a:solidFill>
                  <a:srgbClr val="837567"/>
                </a:solidFill>
                <a:latin typeface="Noto Sans KR"/>
              </a:rPr>
              <a:t>포인트 — 조명·수전·프레임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7112000" y="2290000"/>
            <a:ext cx="1448000" cy="2600000"/>
          </a:xfrm>
          <a:prstGeom prst="roundRect">
            <a:avLst/>
          </a:prstGeom>
          <a:solidFill>
            <a:srgbClr val="B08D57"/>
          </a:solidFill>
          <a:ln w="9525">
            <a:solidFill>
              <a:srgbClr val="E7D9C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112000" y="3340000"/>
            <a:ext cx="1448000" cy="50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sz="2200" b="1">
                <a:solidFill>
                  <a:srgbClr val="FFFFFF"/>
                </a:solidFill>
                <a:latin typeface="Noto Sans KR"/>
              </a:rPr>
              <a:t>3%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112000" y="5010000"/>
            <a:ext cx="1448000" cy="1100000"/>
          </a:xfrm>
          <a:prstGeom prst="roundRect">
            <a:avLst/>
          </a:prstGeom>
          <a:solidFill>
            <a:srgbClr val="F3EA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7112000" y="5130000"/>
            <a:ext cx="1448000" cy="38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sz="1200" b="1">
                <a:solidFill>
                  <a:srgbClr val="2E2620"/>
                </a:solidFill>
                <a:latin typeface="Noto Sans KR"/>
              </a:rPr>
              <a:t>Warm Brass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112000" y="5510000"/>
            <a:ext cx="1448000" cy="32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sz="1000" b="0">
                <a:solidFill>
                  <a:srgbClr val="837567"/>
                </a:solidFill>
                <a:latin typeface="Noto Sans KR"/>
              </a:rPr>
              <a:t>#B08D57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112000" y="5790000"/>
            <a:ext cx="1448000" cy="3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sz="800" b="0">
                <a:solidFill>
                  <a:srgbClr val="837567"/>
                </a:solidFill>
                <a:latin typeface="Noto Sans KR"/>
              </a:rPr>
              <a:t>악센트 — 손잡이·조명 디테일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600000" y="360000"/>
            <a:ext cx="1405000" cy="360000"/>
          </a:xfrm>
          <a:prstGeom prst="roundRect">
            <a:avLst/>
          </a:prstGeom>
          <a:solidFill>
            <a:srgbClr val="F3EA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0000" y="360000"/>
            <a:ext cx="1405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sz="1100" b="1">
                <a:solidFill>
                  <a:srgbClr val="B07D45"/>
                </a:solidFill>
                <a:latin typeface="Noto Sans KR"/>
              </a:rPr>
              <a:t>LIVING ROOM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0000" y="820000"/>
            <a:ext cx="8000000" cy="7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2800" b="1">
                <a:solidFill>
                  <a:srgbClr val="2E2620"/>
                </a:solidFill>
                <a:latin typeface="Noto Sans KR"/>
              </a:rPr>
              <a:t>거실 — 빛과 수납의 재정의</a:t>
            </a:r>
          </a:p>
        </p:txBody>
      </p:sp>
      <p:sp>
        <p:nvSpPr>
          <p:cNvPr id="5" name="Rectangle 4"/>
          <p:cNvSpPr/>
          <p:nvPr/>
        </p:nvSpPr>
        <p:spPr>
          <a:xfrm>
            <a:off x="600000" y="1580000"/>
            <a:ext cx="7960000" cy="18000"/>
          </a:xfrm>
          <a:prstGeom prst="rect">
            <a:avLst/>
          </a:prstGeom>
          <a:solidFill>
            <a:srgbClr val="E7D9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80000" y="1900000"/>
            <a:ext cx="150000" cy="150000"/>
          </a:xfrm>
          <a:prstGeom prst="rect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000" y="1830000"/>
            <a:ext cx="7600000" cy="62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/>
            <a:r>
              <a:rPr sz="1600" b="0">
                <a:solidFill>
                  <a:srgbClr val="2E2620"/>
                </a:solidFill>
                <a:latin typeface="Noto Sans KR"/>
              </a:rPr>
              <a:t>우물천장 목재 루버 철거 → 간접 LED 라인 + 매트 화이트 도장</a:t>
            </a:r>
          </a:p>
        </p:txBody>
      </p:sp>
      <p:sp>
        <p:nvSpPr>
          <p:cNvPr id="8" name="Rectangle 7"/>
          <p:cNvSpPr/>
          <p:nvPr/>
        </p:nvSpPr>
        <p:spPr>
          <a:xfrm>
            <a:off x="680000" y="2420000"/>
            <a:ext cx="7880000" cy="12000"/>
          </a:xfrm>
          <a:prstGeom prst="rect">
            <a:avLst/>
          </a:prstGeom>
          <a:solidFill>
            <a:srgbClr val="E7D9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80000" y="2520000"/>
            <a:ext cx="150000" cy="150000"/>
          </a:xfrm>
          <a:prstGeom prst="rect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000" y="2450000"/>
            <a:ext cx="7600000" cy="62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/>
            <a:r>
              <a:rPr sz="1600" b="0">
                <a:solidFill>
                  <a:srgbClr val="2E2620"/>
                </a:solidFill>
                <a:latin typeface="Noto Sans KR"/>
              </a:rPr>
              <a:t>매립 다운라이트 6~8구 + 플로어 램프, 색온도 3000K 통일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0000" y="3040000"/>
            <a:ext cx="7880000" cy="12000"/>
          </a:xfrm>
          <a:prstGeom prst="rect">
            <a:avLst/>
          </a:prstGeom>
          <a:solidFill>
            <a:srgbClr val="E7D9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80000" y="3140000"/>
            <a:ext cx="150000" cy="150000"/>
          </a:xfrm>
          <a:prstGeom prst="rect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60000" y="3070000"/>
            <a:ext cx="7600000" cy="62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/>
            <a:r>
              <a:rPr sz="1600" b="0">
                <a:solidFill>
                  <a:srgbClr val="2E2620"/>
                </a:solidFill>
                <a:latin typeface="Noto Sans KR"/>
              </a:rPr>
              <a:t>TV벽: 미디어월 + 슬림 선반, 무광 화이트 로우보이 TV장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0000" y="3660000"/>
            <a:ext cx="7880000" cy="12000"/>
          </a:xfrm>
          <a:prstGeom prst="rect">
            <a:avLst/>
          </a:prstGeom>
          <a:solidFill>
            <a:srgbClr val="E7D9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80000" y="3760000"/>
            <a:ext cx="150000" cy="150000"/>
          </a:xfrm>
          <a:prstGeom prst="rect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0000" y="3690000"/>
            <a:ext cx="7600000" cy="62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/>
            <a:r>
              <a:rPr sz="1600" b="0">
                <a:solidFill>
                  <a:srgbClr val="2E2620"/>
                </a:solidFill>
                <a:latin typeface="Noto Sans KR"/>
              </a:rPr>
              <a:t>소파: 워시드 베이지 패브릭 모듈형 / 오트밀 러그 200×300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0000" y="4280000"/>
            <a:ext cx="7880000" cy="12000"/>
          </a:xfrm>
          <a:prstGeom prst="rect">
            <a:avLst/>
          </a:prstGeom>
          <a:solidFill>
            <a:srgbClr val="E7D9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80000" y="4380000"/>
            <a:ext cx="150000" cy="150000"/>
          </a:xfrm>
          <a:prstGeom prst="rect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000" y="4310000"/>
            <a:ext cx="7600000" cy="62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/>
            <a:r>
              <a:rPr sz="1600" b="0">
                <a:solidFill>
                  <a:srgbClr val="2E2620"/>
                </a:solidFill>
                <a:latin typeface="Noto Sans KR"/>
              </a:rPr>
              <a:t>창호 프레임 오프화이트 필름 통일 → 벽과 동화, 공간 확장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600000" y="360000"/>
            <a:ext cx="1025000" cy="360000"/>
          </a:xfrm>
          <a:prstGeom prst="roundRect">
            <a:avLst/>
          </a:prstGeom>
          <a:solidFill>
            <a:srgbClr val="F3EA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0000" y="360000"/>
            <a:ext cx="1025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sz="1100" b="1">
                <a:solidFill>
                  <a:srgbClr val="B07D45"/>
                </a:solidFill>
                <a:latin typeface="Noto Sans KR"/>
              </a:rPr>
              <a:t>KITCHEN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0000" y="820000"/>
            <a:ext cx="8000000" cy="7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2800" b="1">
                <a:solidFill>
                  <a:srgbClr val="2E2620"/>
                </a:solidFill>
                <a:latin typeface="Noto Sans KR"/>
              </a:rPr>
              <a:t>주방 — 핸들리스 미니멀 키친</a:t>
            </a:r>
          </a:p>
        </p:txBody>
      </p:sp>
      <p:sp>
        <p:nvSpPr>
          <p:cNvPr id="5" name="Rectangle 4"/>
          <p:cNvSpPr/>
          <p:nvPr/>
        </p:nvSpPr>
        <p:spPr>
          <a:xfrm>
            <a:off x="600000" y="1580000"/>
            <a:ext cx="7960000" cy="18000"/>
          </a:xfrm>
          <a:prstGeom prst="rect">
            <a:avLst/>
          </a:prstGeom>
          <a:solidFill>
            <a:srgbClr val="E7D9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80000" y="1900000"/>
            <a:ext cx="150000" cy="150000"/>
          </a:xfrm>
          <a:prstGeom prst="rect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000" y="1830000"/>
            <a:ext cx="7600000" cy="62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/>
            <a:r>
              <a:rPr sz="1600" b="0">
                <a:solidFill>
                  <a:srgbClr val="2E2620"/>
                </a:solidFill>
                <a:latin typeface="Noto Sans KR"/>
              </a:rPr>
              <a:t>무광 핸들리스 도어 (오프화이트 상부 + 그레이쥬 하부)</a:t>
            </a:r>
          </a:p>
        </p:txBody>
      </p:sp>
      <p:sp>
        <p:nvSpPr>
          <p:cNvPr id="8" name="Rectangle 7"/>
          <p:cNvSpPr/>
          <p:nvPr/>
        </p:nvSpPr>
        <p:spPr>
          <a:xfrm>
            <a:off x="680000" y="2420000"/>
            <a:ext cx="7880000" cy="12000"/>
          </a:xfrm>
          <a:prstGeom prst="rect">
            <a:avLst/>
          </a:prstGeom>
          <a:solidFill>
            <a:srgbClr val="E7D9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80000" y="2520000"/>
            <a:ext cx="150000" cy="150000"/>
          </a:xfrm>
          <a:prstGeom prst="rect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000" y="2450000"/>
            <a:ext cx="7600000" cy="62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/>
            <a:r>
              <a:rPr sz="1600" b="0">
                <a:solidFill>
                  <a:srgbClr val="2E2620"/>
                </a:solidFill>
                <a:latin typeface="Noto Sans KR"/>
              </a:rPr>
              <a:t>쿼츠 상판 (화이트 베이스 베이지 베인) + 언더카운터 사각 싱크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0000" y="3040000"/>
            <a:ext cx="7880000" cy="12000"/>
          </a:xfrm>
          <a:prstGeom prst="rect">
            <a:avLst/>
          </a:prstGeom>
          <a:solidFill>
            <a:srgbClr val="E7D9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80000" y="3140000"/>
            <a:ext cx="150000" cy="150000"/>
          </a:xfrm>
          <a:prstGeom prst="rect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60000" y="3070000"/>
            <a:ext cx="7600000" cy="62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/>
            <a:r>
              <a:rPr sz="1600" b="0">
                <a:solidFill>
                  <a:srgbClr val="2E2620"/>
                </a:solidFill>
                <a:latin typeface="Noto Sans KR"/>
              </a:rPr>
              <a:t>백스플래시: 무광 포세린 600×600, 줄눈 동일톤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0000" y="3660000"/>
            <a:ext cx="7880000" cy="12000"/>
          </a:xfrm>
          <a:prstGeom prst="rect">
            <a:avLst/>
          </a:prstGeom>
          <a:solidFill>
            <a:srgbClr val="E7D9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80000" y="3760000"/>
            <a:ext cx="150000" cy="150000"/>
          </a:xfrm>
          <a:prstGeom prst="rect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0000" y="3690000"/>
            <a:ext cx="7600000" cy="62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/>
            <a:r>
              <a:rPr sz="1600" b="0">
                <a:solidFill>
                  <a:srgbClr val="2E2620"/>
                </a:solidFill>
                <a:latin typeface="Noto Sans KR"/>
              </a:rPr>
              <a:t>수전: 매트 블랙 풀다운 호스 타입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0000" y="4280000"/>
            <a:ext cx="7880000" cy="12000"/>
          </a:xfrm>
          <a:prstGeom prst="rect">
            <a:avLst/>
          </a:prstGeom>
          <a:solidFill>
            <a:srgbClr val="E7D9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80000" y="4380000"/>
            <a:ext cx="150000" cy="150000"/>
          </a:xfrm>
          <a:prstGeom prst="rect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000" y="4310000"/>
            <a:ext cx="7600000" cy="62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/>
            <a:r>
              <a:rPr sz="1600" b="0">
                <a:solidFill>
                  <a:srgbClr val="2E2620"/>
                </a:solidFill>
                <a:latin typeface="Noto Sans KR"/>
              </a:rPr>
              <a:t>상부장 하단 LED 바 + 다이닝 브라스 콘 펜던트 3구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600000" y="360000"/>
            <a:ext cx="1120000" cy="360000"/>
          </a:xfrm>
          <a:prstGeom prst="roundRect">
            <a:avLst/>
          </a:prstGeom>
          <a:solidFill>
            <a:srgbClr val="F3EA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0000" y="360000"/>
            <a:ext cx="1120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sz="1100" b="1">
                <a:solidFill>
                  <a:srgbClr val="B07D45"/>
                </a:solidFill>
                <a:latin typeface="Noto Sans KR"/>
              </a:rPr>
              <a:t>BATHROOM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0000" y="820000"/>
            <a:ext cx="8000000" cy="7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2800" b="1">
                <a:solidFill>
                  <a:srgbClr val="2E2620"/>
                </a:solidFill>
                <a:latin typeface="Noto Sans KR"/>
              </a:rPr>
              <a:t>욕실 — 그레이쥬 미니멀 스파</a:t>
            </a:r>
          </a:p>
        </p:txBody>
      </p:sp>
      <p:sp>
        <p:nvSpPr>
          <p:cNvPr id="5" name="Rectangle 4"/>
          <p:cNvSpPr/>
          <p:nvPr/>
        </p:nvSpPr>
        <p:spPr>
          <a:xfrm>
            <a:off x="600000" y="1580000"/>
            <a:ext cx="7960000" cy="18000"/>
          </a:xfrm>
          <a:prstGeom prst="rect">
            <a:avLst/>
          </a:prstGeom>
          <a:solidFill>
            <a:srgbClr val="E7D9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80000" y="1900000"/>
            <a:ext cx="150000" cy="150000"/>
          </a:xfrm>
          <a:prstGeom prst="rect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000" y="1830000"/>
            <a:ext cx="7600000" cy="62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/>
            <a:r>
              <a:rPr sz="1600" b="0">
                <a:solidFill>
                  <a:srgbClr val="2E2620"/>
                </a:solidFill>
                <a:latin typeface="Noto Sans KR"/>
              </a:rPr>
              <a:t>벽 타일: 소프트 그레이쥬 무광 포세린 600×600</a:t>
            </a:r>
          </a:p>
        </p:txBody>
      </p:sp>
      <p:sp>
        <p:nvSpPr>
          <p:cNvPr id="8" name="Rectangle 7"/>
          <p:cNvSpPr/>
          <p:nvPr/>
        </p:nvSpPr>
        <p:spPr>
          <a:xfrm>
            <a:off x="680000" y="2420000"/>
            <a:ext cx="7880000" cy="12000"/>
          </a:xfrm>
          <a:prstGeom prst="rect">
            <a:avLst/>
          </a:prstGeom>
          <a:solidFill>
            <a:srgbClr val="E7D9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80000" y="2520000"/>
            <a:ext cx="150000" cy="150000"/>
          </a:xfrm>
          <a:prstGeom prst="rect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000" y="2450000"/>
            <a:ext cx="7600000" cy="62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/>
            <a:r>
              <a:rPr sz="1600" b="0">
                <a:solidFill>
                  <a:srgbClr val="2E2620"/>
                </a:solidFill>
                <a:latin typeface="Noto Sans KR"/>
              </a:rPr>
              <a:t>바닥: 논슬립 무광 300×300, 한 톤 다운 그레이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0000" y="3040000"/>
            <a:ext cx="7880000" cy="12000"/>
          </a:xfrm>
          <a:prstGeom prst="rect">
            <a:avLst/>
          </a:prstGeom>
          <a:solidFill>
            <a:srgbClr val="E7D9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80000" y="3140000"/>
            <a:ext cx="150000" cy="150000"/>
          </a:xfrm>
          <a:prstGeom prst="rect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60000" y="3070000"/>
            <a:ext cx="7600000" cy="62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/>
            <a:r>
              <a:rPr sz="1600" b="0">
                <a:solidFill>
                  <a:srgbClr val="2E2620"/>
                </a:solidFill>
                <a:latin typeface="Noto Sans KR"/>
              </a:rPr>
              <a:t>세면대: 우드 하부장 + 화이트 도기 + LED 일체형 사각 거울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0000" y="3660000"/>
            <a:ext cx="7880000" cy="12000"/>
          </a:xfrm>
          <a:prstGeom prst="rect">
            <a:avLst/>
          </a:prstGeom>
          <a:solidFill>
            <a:srgbClr val="E7D9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80000" y="3760000"/>
            <a:ext cx="150000" cy="150000"/>
          </a:xfrm>
          <a:prstGeom prst="rect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0000" y="3690000"/>
            <a:ext cx="7600000" cy="62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/>
            <a:r>
              <a:rPr sz="1600" b="0">
                <a:solidFill>
                  <a:srgbClr val="2E2620"/>
                </a:solidFill>
                <a:latin typeface="Noto Sans KR"/>
              </a:rPr>
              <a:t>수전·샤워기·악세서리 매트 블랙 통일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0000" y="4280000"/>
            <a:ext cx="7880000" cy="12000"/>
          </a:xfrm>
          <a:prstGeom prst="rect">
            <a:avLst/>
          </a:prstGeom>
          <a:solidFill>
            <a:srgbClr val="E7D9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80000" y="4380000"/>
            <a:ext cx="150000" cy="150000"/>
          </a:xfrm>
          <a:prstGeom prst="rect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000" y="4310000"/>
            <a:ext cx="7600000" cy="62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/>
            <a:r>
              <a:rPr sz="1600" b="0">
                <a:solidFill>
                  <a:srgbClr val="2E2620"/>
                </a:solidFill>
                <a:latin typeface="Noto Sans KR"/>
              </a:rPr>
              <a:t>반다리 세면기 → 수납형으로 교체, 수납 확보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600000" y="360000"/>
            <a:ext cx="1500000" cy="360000"/>
          </a:xfrm>
          <a:prstGeom prst="roundRect">
            <a:avLst/>
          </a:prstGeom>
          <a:solidFill>
            <a:srgbClr val="F3EA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0000" y="360000"/>
            <a:ext cx="1500000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/>
            <a:r>
              <a:rPr sz="1100" b="1">
                <a:solidFill>
                  <a:srgbClr val="B07D45"/>
                </a:solidFill>
                <a:latin typeface="Noto Sans KR"/>
              </a:rPr>
              <a:t>COST 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0000" y="820000"/>
            <a:ext cx="8000000" cy="7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2800" b="1">
                <a:solidFill>
                  <a:srgbClr val="2E2620"/>
                </a:solidFill>
                <a:latin typeface="Noto Sans KR"/>
              </a:rPr>
              <a:t>공정별 견적 요약</a:t>
            </a:r>
          </a:p>
        </p:txBody>
      </p:sp>
      <p:sp>
        <p:nvSpPr>
          <p:cNvPr id="5" name="Rectangle 4"/>
          <p:cNvSpPr/>
          <p:nvPr/>
        </p:nvSpPr>
        <p:spPr>
          <a:xfrm>
            <a:off x="600000" y="1580000"/>
            <a:ext cx="7960000" cy="18000"/>
          </a:xfrm>
          <a:prstGeom prst="rect">
            <a:avLst/>
          </a:prstGeom>
          <a:solidFill>
            <a:srgbClr val="E7D9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00" y="1830000"/>
          <a:ext cx="7860000" cy="48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0000"/>
                <a:gridCol w="2620000"/>
                <a:gridCol w="2620000"/>
              </a:tblGrid>
              <a:tr h="400000">
                <a:tc>
                  <a:txBody>
                    <a:bodyPr wrap="square"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Noto Sans KR"/>
                        </a:rPr>
                        <a:t>공정</a:t>
                      </a:r>
                    </a:p>
                  </a:txBody>
                  <a:tcPr anchor="ctr">
                    <a:solidFill>
                      <a:srgbClr val="B07D45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Noto Sans KR"/>
                        </a:rPr>
                        <a:t>내용</a:t>
                      </a:r>
                    </a:p>
                  </a:txBody>
                  <a:tcPr anchor="ctr">
                    <a:solidFill>
                      <a:srgbClr val="B07D45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Noto Sans KR"/>
                        </a:rPr>
                        <a:t>금액(원)</a:t>
                      </a:r>
                    </a:p>
                  </a:txBody>
                  <a:tcPr anchor="ctr">
                    <a:solidFill>
                      <a:srgbClr val="B07D45"/>
                    </a:solidFill>
                  </a:tcPr>
                </a:tc>
              </a:tr>
              <a:tr h="400000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철거공사</a:t>
                      </a:r>
                    </a:p>
                  </a:txBody>
                  <a:tcPr anchor="ctr">
                    <a:solidFill>
                      <a:srgbClr val="FCF9F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욕실·바닥·주방 기존 마감</a:t>
                      </a:r>
                    </a:p>
                  </a:txBody>
                  <a:tcPr anchor="ctr">
                    <a:solidFill>
                      <a:srgbClr val="FCF9F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3,500,000</a:t>
                      </a:r>
                    </a:p>
                  </a:txBody>
                  <a:tcPr anchor="ctr">
                    <a:solidFill>
                      <a:srgbClr val="FCF9F4"/>
                    </a:solidFill>
                  </a:tcPr>
                </a:tc>
              </a:tr>
              <a:tr h="400000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도배공사</a:t>
                      </a:r>
                    </a:p>
                  </a:txBody>
                  <a:tcPr anchor="ctr">
                    <a:solidFill>
                      <a:srgbClr val="F3EAD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전실 실크 벽지</a:t>
                      </a:r>
                    </a:p>
                  </a:txBody>
                  <a:tcPr anchor="ctr">
                    <a:solidFill>
                      <a:srgbClr val="F3EAD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1,350,000</a:t>
                      </a:r>
                    </a:p>
                  </a:txBody>
                  <a:tcPr anchor="ctr">
                    <a:solidFill>
                      <a:srgbClr val="F3EADD"/>
                    </a:solidFill>
                  </a:tcPr>
                </a:tc>
              </a:tr>
              <a:tr h="400000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바닥공사</a:t>
                      </a:r>
                    </a:p>
                  </a:txBody>
                  <a:tcPr anchor="ctr">
                    <a:solidFill>
                      <a:srgbClr val="FCF9F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강마루 전실 약 75㎡</a:t>
                      </a:r>
                    </a:p>
                  </a:txBody>
                  <a:tcPr anchor="ctr">
                    <a:solidFill>
                      <a:srgbClr val="FCF9F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4,025,000</a:t>
                      </a:r>
                    </a:p>
                  </a:txBody>
                  <a:tcPr anchor="ctr">
                    <a:solidFill>
                      <a:srgbClr val="FCF9F4"/>
                    </a:solidFill>
                  </a:tcPr>
                </a:tc>
              </a:tr>
              <a:tr h="400000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욕실공사</a:t>
                      </a:r>
                    </a:p>
                  </a:txBody>
                  <a:tcPr anchor="ctr">
                    <a:solidFill>
                      <a:srgbClr val="F3EAD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타일·위생기구·수전 포함</a:t>
                      </a:r>
                    </a:p>
                  </a:txBody>
                  <a:tcPr anchor="ctr">
                    <a:solidFill>
                      <a:srgbClr val="F3EAD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5,000,000</a:t>
                      </a:r>
                    </a:p>
                  </a:txBody>
                  <a:tcPr anchor="ctr">
                    <a:solidFill>
                      <a:srgbClr val="F3EADD"/>
                    </a:solidFill>
                  </a:tcPr>
                </a:tc>
              </a:tr>
              <a:tr h="400000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주방공사</a:t>
                      </a:r>
                    </a:p>
                  </a:txBody>
                  <a:tcPr anchor="ctr">
                    <a:solidFill>
                      <a:srgbClr val="FCF9F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싱크대·상판·백스플래시</a:t>
                      </a:r>
                    </a:p>
                  </a:txBody>
                  <a:tcPr anchor="ctr">
                    <a:solidFill>
                      <a:srgbClr val="FCF9F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3,710,000</a:t>
                      </a:r>
                    </a:p>
                  </a:txBody>
                  <a:tcPr anchor="ctr">
                    <a:solidFill>
                      <a:srgbClr val="FCF9F4"/>
                    </a:solidFill>
                  </a:tcPr>
                </a:tc>
              </a:tr>
              <a:tr h="400000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조명·전기</a:t>
                      </a:r>
                    </a:p>
                  </a:txBody>
                  <a:tcPr anchor="ctr">
                    <a:solidFill>
                      <a:srgbClr val="F3EAD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다운라이트·간접·팬던트</a:t>
                      </a:r>
                    </a:p>
                  </a:txBody>
                  <a:tcPr anchor="ctr">
                    <a:solidFill>
                      <a:srgbClr val="F3EAD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3,850,000</a:t>
                      </a:r>
                    </a:p>
                  </a:txBody>
                  <a:tcPr anchor="ctr">
                    <a:solidFill>
                      <a:srgbClr val="F3EADD"/>
                    </a:solidFill>
                  </a:tcPr>
                </a:tc>
              </a:tr>
              <a:tr h="400000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창호필름</a:t>
                      </a:r>
                    </a:p>
                  </a:txBody>
                  <a:tcPr anchor="ctr">
                    <a:solidFill>
                      <a:srgbClr val="FCF9F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새시 통일 필름 8개소</a:t>
                      </a:r>
                    </a:p>
                  </a:txBody>
                  <a:tcPr anchor="ctr">
                    <a:solidFill>
                      <a:srgbClr val="FCF9F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640,000</a:t>
                      </a:r>
                    </a:p>
                  </a:txBody>
                  <a:tcPr anchor="ctr">
                    <a:solidFill>
                      <a:srgbClr val="FCF9F4"/>
                    </a:solidFill>
                  </a:tcPr>
                </a:tc>
              </a:tr>
              <a:tr h="400000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가구·수납</a:t>
                      </a:r>
                    </a:p>
                  </a:txBody>
                  <a:tcPr anchor="ctr">
                    <a:solidFill>
                      <a:srgbClr val="F3EAD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붙박이장 3개·TV장·주방수납</a:t>
                      </a:r>
                    </a:p>
                  </a:txBody>
                  <a:tcPr anchor="ctr">
                    <a:solidFill>
                      <a:srgbClr val="F3EAD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4,800,000</a:t>
                      </a:r>
                    </a:p>
                  </a:txBody>
                  <a:tcPr anchor="ctr">
                    <a:solidFill>
                      <a:srgbClr val="F3EADD"/>
                    </a:solidFill>
                  </a:tcPr>
                </a:tc>
              </a:tr>
              <a:tr h="400000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수전·설비</a:t>
                      </a:r>
                    </a:p>
                  </a:txBody>
                  <a:tcPr anchor="ctr">
                    <a:solidFill>
                      <a:srgbClr val="FCF9F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추가 고급 수전·샤워기</a:t>
                      </a:r>
                    </a:p>
                  </a:txBody>
                  <a:tcPr anchor="ctr">
                    <a:solidFill>
                      <a:srgbClr val="FCF9F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500,000</a:t>
                      </a:r>
                    </a:p>
                  </a:txBody>
                  <a:tcPr anchor="ctr">
                    <a:solidFill>
                      <a:srgbClr val="FCF9F4"/>
                    </a:solidFill>
                  </a:tcPr>
                </a:tc>
              </a:tr>
              <a:tr h="400000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마감청소</a:t>
                      </a:r>
                    </a:p>
                  </a:txBody>
                  <a:tcPr anchor="ctr">
                    <a:solidFill>
                      <a:srgbClr val="F3EAD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공사 후 청소·폐기물</a:t>
                      </a:r>
                    </a:p>
                  </a:txBody>
                  <a:tcPr anchor="ctr">
                    <a:solidFill>
                      <a:srgbClr val="F3EADD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400,000</a:t>
                      </a:r>
                    </a:p>
                  </a:txBody>
                  <a:tcPr anchor="ctr">
                    <a:solidFill>
                      <a:srgbClr val="F3EADD"/>
                    </a:solidFill>
                  </a:tcPr>
                </a:tc>
              </a:tr>
              <a:tr h="400000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합 계 (VAT 별도)</a:t>
                      </a:r>
                    </a:p>
                  </a:txBody>
                  <a:tcPr anchor="ctr">
                    <a:solidFill>
                      <a:srgbClr val="FCF9F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/>
                      </a:r>
                    </a:p>
                  </a:txBody>
                  <a:tcPr anchor="ctr">
                    <a:solidFill>
                      <a:srgbClr val="FCF9F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sz="1000" b="0">
                          <a:solidFill>
                            <a:srgbClr val="2E2620"/>
                          </a:solidFill>
                          <a:latin typeface="Noto Sans KR"/>
                        </a:rPr>
                        <a:t>27,775,000</a:t>
                      </a:r>
                    </a:p>
                  </a:txBody>
                  <a:tcPr anchor="ctr">
                    <a:solidFill>
                      <a:srgbClr val="FCF9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C2A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0000" y="2700000"/>
            <a:ext cx="7600000" cy="9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4000" b="1">
                <a:solidFill>
                  <a:srgbClr val="FFFFFF"/>
                </a:solidFill>
                <a:latin typeface="Noto Sans KR"/>
              </a:rPr>
              <a:t>Warm Minimal</a:t>
            </a:r>
          </a:p>
        </p:txBody>
      </p:sp>
      <p:sp>
        <p:nvSpPr>
          <p:cNvPr id="4" name="Rectangle 3"/>
          <p:cNvSpPr/>
          <p:nvPr/>
        </p:nvSpPr>
        <p:spPr>
          <a:xfrm>
            <a:off x="770000" y="3650000"/>
            <a:ext cx="2600000" cy="28000"/>
          </a:xfrm>
          <a:prstGeom prst="rect">
            <a:avLst/>
          </a:prstGeom>
          <a:solidFill>
            <a:srgbClr val="B07D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0000" y="3950000"/>
            <a:ext cx="7600000" cy="50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500" b="0">
                <a:solidFill>
                  <a:srgbClr val="CCCCCC"/>
                </a:solidFill>
                <a:latin typeface="Noto Sans KR"/>
              </a:rPr>
              <a:t>Warm Minimal — 당신의 일상이 달라집니다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0000" y="4550000"/>
            <a:ext cx="7600000" cy="45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400" b="1">
                <a:solidFill>
                  <a:srgbClr val="FFFFFF"/>
                </a:solidFill>
                <a:latin typeface="Noto Sans KR"/>
              </a:rPr>
              <a:t>도배·조명·창호필름부터 욕실·주방·가구까지 정돈된 공간에서 시작하는 새로운 라이프스타일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0000" y="5150000"/>
            <a:ext cx="8000000" cy="450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100" b="1">
                <a:solidFill>
                  <a:srgbClr val="B07D45"/>
                </a:solidFill>
                <a:latin typeface="Noto Sans KR"/>
              </a:rPr>
              <a:t>TEL </a:t>
            </a:r>
            <a:r>
              <a:rPr sz="1100" b="0">
                <a:solidFill>
                  <a:srgbClr val="CCCCCC"/>
                </a:solidFill>
                <a:latin typeface="Noto Sans KR"/>
              </a:rPr>
              <a:t>—    </a:t>
            </a:r>
            <a:r>
              <a:rPr sz="1100" b="1">
                <a:solidFill>
                  <a:srgbClr val="B07D45"/>
                </a:solidFill>
                <a:latin typeface="Noto Sans KR"/>
              </a:rPr>
              <a:t>MAIL </a:t>
            </a:r>
            <a:r>
              <a:rPr sz="1100" b="0">
                <a:solidFill>
                  <a:srgbClr val="CCCCCC"/>
                </a:solidFill>
                <a:latin typeface="Noto Sans KR"/>
              </a:rPr>
              <a:t>design@agent.team    </a:t>
            </a:r>
            <a:r>
              <a:rPr sz="1100" b="1">
                <a:solidFill>
                  <a:srgbClr val="B07D45"/>
                </a:solidFill>
                <a:latin typeface="Noto Sans KR"/>
              </a:rPr>
              <a:t>WEB </a:t>
            </a:r>
            <a:r>
              <a:rPr sz="1100" b="0">
                <a:solidFill>
                  <a:srgbClr val="CCCCCC"/>
                </a:solidFill>
                <a:latin typeface="Noto Sans KR"/>
              </a:rPr>
              <a:t>interior.agent.team 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