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237744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1">
                <a:solidFill>
                  <a:srgbClr val="1E3A8A"/>
                </a:solidFill>
                <a:latin typeface="Consolas"/>
              </a:rPr>
              <a:t>INTERIOR PROPOSAL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788920"/>
            <a:ext cx="10881360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000" b="1">
                <a:solidFill>
                  <a:srgbClr val="0F172A"/>
                </a:solidFill>
                <a:latin typeface="Pretendard"/>
              </a:rPr>
              <a:t>모던미니멀_아파트_인테리어_제안서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840480"/>
            <a:ext cx="108813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64748B"/>
                </a:solidFill>
                <a:latin typeface="Pretendard"/>
              </a:rPr>
              <a:t>Warm Minimal — 따뜻한 무채색이 흐르는 정돈된 일상의 공간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12648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100" b="0">
                <a:solidFill>
                  <a:srgbClr val="64748B"/>
                </a:solidFill>
                <a:latin typeface="Consolas"/>
              </a:rPr>
              <a:t>고객   2026. 06   인테리어 에이전트 팀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1E3A8A"/>
                </a:solidFill>
                <a:latin typeface="Consolas"/>
              </a:rPr>
              <a:t>SITE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0F172A"/>
                </a:solidFill>
                <a:latin typeface="Pretendard"/>
              </a:rPr>
              <a:t>현장 현황 분석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286000"/>
            <a:ext cx="2612898" cy="1828800"/>
          </a:xfrm>
          <a:prstGeom prst="roundRect">
            <a:avLst/>
          </a:prstGeom>
          <a:solidFill>
            <a:srgbClr val="F1F5F9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606040"/>
            <a:ext cx="2612898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1E3A8A"/>
                </a:solidFill>
                <a:latin typeface="Pretendard"/>
              </a:rPr>
              <a:t>약 30평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474720"/>
            <a:ext cx="2612898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64748B"/>
                </a:solidFill>
                <a:latin typeface="Pretendard"/>
              </a:rPr>
              <a:t>추정 면적 (전용 85~105㎡)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344418" y="2286000"/>
            <a:ext cx="2612898" cy="1828800"/>
          </a:xfrm>
          <a:prstGeom prst="roundRect">
            <a:avLst/>
          </a:prstGeom>
          <a:solidFill>
            <a:srgbClr val="F1F5F9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344418" y="2606040"/>
            <a:ext cx="2612898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1E3A8A"/>
                </a:solidFill>
                <a:latin typeface="Pretendard"/>
              </a:rPr>
              <a:t>3·1·1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44418" y="3474720"/>
            <a:ext cx="2612898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64748B"/>
                </a:solidFill>
                <a:latin typeface="Pretendard"/>
              </a:rPr>
              <a:t>침실 3 · 욕실 1 · 다용도실 1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31636" y="2286000"/>
            <a:ext cx="2612898" cy="1828800"/>
          </a:xfrm>
          <a:prstGeom prst="roundRect">
            <a:avLst/>
          </a:prstGeom>
          <a:solidFill>
            <a:srgbClr val="F1F5F9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31636" y="2606040"/>
            <a:ext cx="2612898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1E3A8A"/>
                </a:solidFill>
                <a:latin typeface="Pretendard"/>
              </a:rPr>
              <a:t>7개 공정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31636" y="3474720"/>
            <a:ext cx="2612898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64748B"/>
                </a:solidFill>
                <a:latin typeface="Pretendard"/>
              </a:rPr>
              <a:t>철거·도배·바닥·욕실·주방·조명·가구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118854" y="2286000"/>
            <a:ext cx="2612898" cy="1828800"/>
          </a:xfrm>
          <a:prstGeom prst="roundRect">
            <a:avLst/>
          </a:prstGeom>
          <a:solidFill>
            <a:srgbClr val="F1F5F9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18854" y="2606040"/>
            <a:ext cx="2612898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1E3A8A"/>
                </a:solidFill>
                <a:latin typeface="Pretendard"/>
              </a:rPr>
              <a:t>2,800~3,700만원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18854" y="3474720"/>
            <a:ext cx="2612898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64748B"/>
                </a:solidFill>
                <a:latin typeface="Pretendard"/>
              </a:rPr>
              <a:t>예상 예산 범위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480560"/>
            <a:ext cx="11274552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800" b="1">
                <a:solidFill>
                  <a:srgbClr val="0F172A"/>
                </a:solidFill>
                <a:latin typeface="Pretendard"/>
              </a:rPr>
              <a:t>“창호 혼재 · 벽지 손상 · 조명 혼재 등
마감 전반의 통일성 회복이 핵심”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5212080"/>
            <a:ext cx="11274552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0">
                <a:solidFill>
                  <a:srgbClr val="64748B"/>
                </a:solidFill>
                <a:latin typeface="Pretendard"/>
              </a:rPr>
              <a:t>전반적인 구조는 양호하나, 마감재·창호·조명의 톤이 통일되지 않아 공간의 완성도가 떨어지는 상태입니다. 컬러·조명·라인 정리만으로도 큰 변화가 가능한 현장입니다.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1E3A8A"/>
                </a:solidFill>
                <a:latin typeface="Consolas"/>
              </a:rPr>
              <a:t>CONCEPT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0F172A"/>
                </a:solidFill>
                <a:latin typeface="Pretendard"/>
              </a:rPr>
              <a:t>Warm Minimal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011680"/>
            <a:ext cx="11274552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3000" b="1">
                <a:solidFill>
                  <a:srgbClr val="1E3A8A"/>
                </a:solidFill>
                <a:latin typeface="Pretendard"/>
              </a:rPr>
              <a:t>Warm Minimal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743200"/>
            <a:ext cx="11274552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300" b="0">
                <a:solidFill>
                  <a:srgbClr val="64748B"/>
                </a:solidFill>
                <a:latin typeface="Pretendard"/>
              </a:rPr>
              <a:t>따뜻한 무채색이 흐르는 정돈된 일상의 공간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3200400"/>
            <a:ext cx="3575304" cy="2560320"/>
          </a:xfrm>
          <a:prstGeom prst="roundRect">
            <a:avLst/>
          </a:prstGeom>
          <a:solidFill>
            <a:srgbClr val="F1F5F9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1E3A8A"/>
                </a:solidFill>
                <a:latin typeface="Consolas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3977640"/>
            <a:ext cx="3300984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0F172A"/>
                </a:solidFill>
                <a:latin typeface="Pretendard"/>
              </a:rPr>
              <a:t>따뜻한 무채색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4526280"/>
            <a:ext cx="3300984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64748B"/>
                </a:solidFill>
                <a:latin typeface="Pretendard"/>
              </a:rPr>
              <a:t>오프화이트와 오크 우드의 조화로 차갑지 않은 미니멀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06824" y="3200400"/>
            <a:ext cx="3575304" cy="2560320"/>
          </a:xfrm>
          <a:prstGeom prst="roundRect">
            <a:avLst/>
          </a:prstGeom>
          <a:solidFill>
            <a:srgbClr val="F1F5F9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43984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1E3A8A"/>
                </a:solidFill>
                <a:latin typeface="Consolas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43984" y="3977640"/>
            <a:ext cx="3300984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0F172A"/>
                </a:solidFill>
                <a:latin typeface="Pretendard"/>
              </a:rPr>
              <a:t>정돈된 수납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43984" y="4526280"/>
            <a:ext cx="3300984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64748B"/>
                </a:solidFill>
                <a:latin typeface="Pretendard"/>
              </a:rPr>
              <a:t>Built-in 중심, 노출 가구 최소화, 직선의 로우 프로파일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56448" y="3200400"/>
            <a:ext cx="3575304" cy="2560320"/>
          </a:xfrm>
          <a:prstGeom prst="roundRect">
            <a:avLst/>
          </a:prstGeom>
          <a:solidFill>
            <a:srgbClr val="F1F5F9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93608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1E3A8A"/>
                </a:solidFill>
                <a:latin typeface="Consolas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93608" y="3977640"/>
            <a:ext cx="3300984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0F172A"/>
                </a:solidFill>
                <a:latin typeface="Pretendard"/>
              </a:rPr>
              <a:t>빛의 레이어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93608" y="4526280"/>
            <a:ext cx="3300984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64748B"/>
                </a:solidFill>
                <a:latin typeface="Pretendard"/>
              </a:rPr>
              <a:t>3000K 통일 + 간접조명으로 공간 분위기의 80% 결정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1E3A8A"/>
                </a:solidFill>
                <a:latin typeface="Consolas"/>
              </a:rPr>
              <a:t>COLOR SCHEME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0F172A"/>
                </a:solidFill>
                <a:latin typeface="Pretendard"/>
              </a:rPr>
              <a:t>컬러 스킴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00200"/>
            <a:ext cx="10515600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300" b="0">
                <a:solidFill>
                  <a:srgbClr val="64748B"/>
                </a:solidFill>
                <a:latin typeface="Pretendard"/>
              </a:rPr>
              <a:t>60 · 30 · 10 법칙으로 구성한 웜 뉴트럴 팔레트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2377440"/>
            <a:ext cx="2072030" cy="2194560"/>
          </a:xfrm>
          <a:prstGeom prst="roundRect">
            <a:avLst/>
          </a:prstGeom>
          <a:solidFill>
            <a:srgbClr val="F5F1EA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4709160"/>
            <a:ext cx="207203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1">
                <a:solidFill>
                  <a:srgbClr val="0F172A"/>
                </a:solidFill>
                <a:latin typeface="Pretendard"/>
              </a:rPr>
              <a:t>Warm Off-White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093208"/>
            <a:ext cx="2072030" cy="3200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Consolas"/>
              </a:rPr>
              <a:t>#F5F1EA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5440680"/>
            <a:ext cx="207203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Pretendard"/>
              </a:rPr>
              <a:t>60%  메인 — 벽·천장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757830" y="2377440"/>
            <a:ext cx="2072030" cy="2194560"/>
          </a:xfrm>
          <a:prstGeom prst="roundRect">
            <a:avLst/>
          </a:prstGeom>
          <a:solidFill>
            <a:srgbClr val="D8D2C7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57830" y="4709160"/>
            <a:ext cx="207203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1">
                <a:solidFill>
                  <a:srgbClr val="0F172A"/>
                </a:solidFill>
                <a:latin typeface="Pretendard"/>
              </a:rPr>
              <a:t>Soft Greige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57830" y="5093208"/>
            <a:ext cx="2072030" cy="3200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Consolas"/>
              </a:rPr>
              <a:t>#D8D2C7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57830" y="5440680"/>
            <a:ext cx="207203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Pretendard"/>
              </a:rPr>
              <a:t>15%  서브 — 침실·욕실·패브릭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58460" y="2377440"/>
            <a:ext cx="2072030" cy="2194560"/>
          </a:xfrm>
          <a:prstGeom prst="roundRect">
            <a:avLst/>
          </a:prstGeom>
          <a:solidFill>
            <a:srgbClr val="C9A878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58460" y="4709160"/>
            <a:ext cx="207203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1">
                <a:solidFill>
                  <a:srgbClr val="0F172A"/>
                </a:solidFill>
                <a:latin typeface="Pretendard"/>
              </a:rPr>
              <a:t>Natural Oak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58460" y="5093208"/>
            <a:ext cx="2072030" cy="3200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Consolas"/>
              </a:rPr>
              <a:t>#C9A878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58460" y="5440680"/>
            <a:ext cx="207203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Pretendard"/>
              </a:rPr>
              <a:t>15%  서브 — 바닥재·가구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359090" y="2377440"/>
            <a:ext cx="2072030" cy="2194560"/>
          </a:xfrm>
          <a:prstGeom prst="roundRect">
            <a:avLst/>
          </a:prstGeom>
          <a:solidFill>
            <a:srgbClr val="2E2E2E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59090" y="4709160"/>
            <a:ext cx="207203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1">
                <a:solidFill>
                  <a:srgbClr val="0F172A"/>
                </a:solidFill>
                <a:latin typeface="Pretendard"/>
              </a:rPr>
              <a:t>Deep Charcoal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59090" y="5093208"/>
            <a:ext cx="2072030" cy="3200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Consolas"/>
              </a:rPr>
              <a:t>#2E2E2E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59090" y="5440680"/>
            <a:ext cx="207203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Pretendard"/>
              </a:rPr>
              <a:t>7%  포인트 — 조명·수전·프레임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659720" y="2377440"/>
            <a:ext cx="2072030" cy="2194560"/>
          </a:xfrm>
          <a:prstGeom prst="roundRect">
            <a:avLst/>
          </a:prstGeom>
          <a:solidFill>
            <a:srgbClr val="B08D57"/>
          </a:solidFill>
          <a:ln w="9525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659720" y="4709160"/>
            <a:ext cx="207203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1">
                <a:solidFill>
                  <a:srgbClr val="0F172A"/>
                </a:solidFill>
                <a:latin typeface="Pretendard"/>
              </a:rPr>
              <a:t>Warm Brass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659720" y="5093208"/>
            <a:ext cx="2072030" cy="3200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Consolas"/>
              </a:rPr>
              <a:t>#B08D57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59720" y="5440680"/>
            <a:ext cx="207203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Pretendard"/>
              </a:rPr>
              <a:t>3%  악센트 — 손잡이·조명 디테일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1E3A8A"/>
                </a:solidFill>
                <a:latin typeface="Consolas"/>
              </a:rPr>
              <a:t>LIVING ROOM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0F172A"/>
                </a:solidFill>
                <a:latin typeface="Pretendard"/>
              </a:rPr>
              <a:t>거실 — 빛과 수납의 재정의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103120"/>
            <a:ext cx="10789920" cy="42062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>
              <a:spcAft>
                <a:spcPts val="1000"/>
              </a:spcAft>
            </a:pPr>
            <a:r>
              <a:rPr sz="1500" b="0">
                <a:solidFill>
                  <a:srgbClr val="0F172A"/>
                </a:solidFill>
                <a:latin typeface="Pretendard"/>
              </a:rPr>
              <a:t>·  우물천장 목재 루버 철거 → 간접 LED 라인 + 매트 화이트 도장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0F172A"/>
                </a:solidFill>
                <a:latin typeface="Pretendard"/>
              </a:rPr>
              <a:t>·  매립 다운라이트 6~8구 + 플로어 램프, 색온도 3000K 통일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0F172A"/>
                </a:solidFill>
                <a:latin typeface="Pretendard"/>
              </a:rPr>
              <a:t>·  TV벽: 미디어월 + 슬림 선반, 무광 화이트 로우보이 TV장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0F172A"/>
                </a:solidFill>
                <a:latin typeface="Pretendard"/>
              </a:rPr>
              <a:t>·  소파: 워시드 베이지 패브릭 모듈형 / 오트밀 러그 200×300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0F172A"/>
                </a:solidFill>
                <a:latin typeface="Pretendard"/>
              </a:rPr>
              <a:t>·  창호 프레임 오프화이트 필름 통일 → 벽과 동화, 공간 확장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1E3A8A"/>
                </a:solidFill>
                <a:latin typeface="Consolas"/>
              </a:rPr>
              <a:t>KITCHEN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0F172A"/>
                </a:solidFill>
                <a:latin typeface="Pretendard"/>
              </a:rPr>
              <a:t>주방 — 핸들리스 미니멀 키친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103120"/>
            <a:ext cx="10789920" cy="42062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>
              <a:spcAft>
                <a:spcPts val="1000"/>
              </a:spcAft>
            </a:pPr>
            <a:r>
              <a:rPr sz="1500" b="0">
                <a:solidFill>
                  <a:srgbClr val="0F172A"/>
                </a:solidFill>
                <a:latin typeface="Pretendard"/>
              </a:rPr>
              <a:t>·  무광 핸들리스 도어 (오프화이트 상부 + 그레이쥬 하부)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0F172A"/>
                </a:solidFill>
                <a:latin typeface="Pretendard"/>
              </a:rPr>
              <a:t>·  쿼츠 상판 (화이트 베이스 베이지 베인) + 언더카운터 사각 싱크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0F172A"/>
                </a:solidFill>
                <a:latin typeface="Pretendard"/>
              </a:rPr>
              <a:t>·  백스플래시: 무광 포세린 600×600, 줄눈 동일톤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0F172A"/>
                </a:solidFill>
                <a:latin typeface="Pretendard"/>
              </a:rPr>
              <a:t>·  수전: 매트 블랙 풀다운 호스 타입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0F172A"/>
                </a:solidFill>
                <a:latin typeface="Pretendard"/>
              </a:rPr>
              <a:t>·  상부장 하단 LED 바 + 다이닝 브라스 콘 펜던트 3구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1E3A8A"/>
                </a:solidFill>
                <a:latin typeface="Consolas"/>
              </a:rPr>
              <a:t>BATHROOM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0F172A"/>
                </a:solidFill>
                <a:latin typeface="Pretendard"/>
              </a:rPr>
              <a:t>욕실 — 그레이쥬 미니멀 스파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103120"/>
            <a:ext cx="10789920" cy="42062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>
              <a:spcAft>
                <a:spcPts val="1000"/>
              </a:spcAft>
            </a:pPr>
            <a:r>
              <a:rPr sz="1500" b="0">
                <a:solidFill>
                  <a:srgbClr val="0F172A"/>
                </a:solidFill>
                <a:latin typeface="Pretendard"/>
              </a:rPr>
              <a:t>·  벽 타일: 소프트 그레이쥬 무광 포세린 600×600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0F172A"/>
                </a:solidFill>
                <a:latin typeface="Pretendard"/>
              </a:rPr>
              <a:t>·  바닥: 논슬립 무광 300×300, 한 톤 다운 그레이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0F172A"/>
                </a:solidFill>
                <a:latin typeface="Pretendard"/>
              </a:rPr>
              <a:t>·  세면대: 우드 하부장 + 화이트 도기 + LED 일체형 사각 거울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0F172A"/>
                </a:solidFill>
                <a:latin typeface="Pretendard"/>
              </a:rPr>
              <a:t>·  수전·샤워기·악세서리 매트 블랙 통일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0F172A"/>
                </a:solidFill>
                <a:latin typeface="Pretendard"/>
              </a:rPr>
              <a:t>·  반다리 세면기 → 수납형으로 교체, 수납 확보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1E3A8A"/>
                </a:solidFill>
                <a:latin typeface="Consolas"/>
              </a:rPr>
              <a:t>COST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0F172A"/>
                </a:solidFill>
                <a:latin typeface="Pretendard"/>
              </a:rPr>
              <a:t>공정별 견적 요약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94560"/>
          <a:ext cx="11274552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8184"/>
                <a:gridCol w="3758184"/>
                <a:gridCol w="3758184"/>
              </a:tblGrid>
              <a:tr h="33528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내용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1E3A8A"/>
                    </a:solidFill>
                  </a:tcPr>
                </a:tc>
              </a:tr>
              <a:tr h="33528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철거공사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욕실·바닥·주방 기존 마감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3,500,000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</a:tr>
              <a:tr h="33528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도배공사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전실 실크 벽지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1,350,000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28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바닥공사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강마루 전실 약 75㎡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4,025,000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</a:tr>
              <a:tr h="33528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욕실공사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타일·위생기구·수전 포함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5,000,000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28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주방공사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싱크대·상판·백스플래시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3,710,000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</a:tr>
              <a:tr h="33528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조명·전기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다운라이트·간접·팬던트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3,850,000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28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창호필름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새시 통일 필름 8개소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640,000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</a:tr>
              <a:tr h="33528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가구·수납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붙박이장 3개·TV장·주방수납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4,800,000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28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수전·설비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추가 고급 수전·샤워기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500,000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</a:tr>
              <a:tr h="33528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마감청소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공사 후 청소·폐기물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400,000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528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합 계 (VAT 별도)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0F172A"/>
                          </a:solidFill>
                          <a:latin typeface="Pretendard"/>
                        </a:rPr>
                        <a:t>27,775,000</a:t>
                      </a:r>
                    </a:p>
                  </a:txBody>
                  <a:tcPr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F17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468880"/>
            <a:ext cx="10698480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Pretendard"/>
              </a:rPr>
              <a:t>Warm Minimal</a:t>
            </a:r>
          </a:p>
        </p:txBody>
      </p:sp>
      <p:sp>
        <p:nvSpPr>
          <p:cNvPr id="4" name="Rectangle 3"/>
          <p:cNvSpPr/>
          <p:nvPr/>
        </p:nvSpPr>
        <p:spPr>
          <a:xfrm>
            <a:off x="749808" y="3474720"/>
            <a:ext cx="2560320" cy="27432"/>
          </a:xfrm>
          <a:prstGeom prst="rect">
            <a:avLst/>
          </a:prstGeom>
          <a:solidFill>
            <a:srgbClr val="1E3A8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3749039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CCCCCC"/>
                </a:solidFill>
                <a:latin typeface="Pretendard"/>
              </a:rPr>
              <a:t>Warm Minimal — 당신의 일상이 달라집니다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retendard"/>
              </a:rPr>
              <a:t>도배·조명·창호필름부터 욕실·주방·가구까지 정돈된 공간에서 시작하는 새로운 라이프스타일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120640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100" b="1">
                <a:solidFill>
                  <a:srgbClr val="1E3A8A"/>
                </a:solidFill>
                <a:latin typeface="Consolas"/>
              </a:rPr>
              <a:t>TEL </a:t>
            </a:r>
            <a:r>
              <a:rPr sz="1100">
                <a:solidFill>
                  <a:srgbClr val="CCCCCC"/>
                </a:solidFill>
                <a:latin typeface="Pretendard"/>
              </a:rPr>
              <a:t>—    </a:t>
            </a:r>
            <a:r>
              <a:rPr sz="1100" b="1">
                <a:solidFill>
                  <a:srgbClr val="1E3A8A"/>
                </a:solidFill>
                <a:latin typeface="Consolas"/>
              </a:rPr>
              <a:t>MAIL </a:t>
            </a:r>
            <a:r>
              <a:rPr sz="1100">
                <a:solidFill>
                  <a:srgbClr val="CCCCCC"/>
                </a:solidFill>
                <a:latin typeface="Pretendard"/>
              </a:rPr>
              <a:t>design@agent.team    </a:t>
            </a:r>
            <a:r>
              <a:rPr sz="1100" b="1">
                <a:solidFill>
                  <a:srgbClr val="1E3A8A"/>
                </a:solidFill>
                <a:latin typeface="Consolas"/>
              </a:rPr>
              <a:t>WEB </a:t>
            </a:r>
            <a:r>
              <a:rPr sz="1100">
                <a:solidFill>
                  <a:srgbClr val="CCCCCC"/>
                </a:solidFill>
                <a:latin typeface="Pretendard"/>
              </a:rPr>
              <a:t>interior.agent.team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