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warm_wood_cafe_interior_minimal_no_peopl_20260530_141216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000" y="1900000"/>
            <a:ext cx="3650000" cy="270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0000" y="1850000"/>
            <a:ext cx="159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60000" y="1850000"/>
            <a:ext cx="159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CAFE PROPOSAL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000" y="2350000"/>
            <a:ext cx="3850000" cy="1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141413"/>
                </a:solidFill>
                <a:latin typeface="맑은 고딕"/>
              </a:rPr>
              <a:t>Slow Wood Lounge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000" y="3950000"/>
            <a:ext cx="3900000" cy="9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울산 삼산동 20평 카페 인테리어 제안서</a:t>
            </a:r>
          </a:p>
          <a:p>
            <a:r>
              <a:rPr sz="1400" b="0">
                <a:solidFill>
                  <a:srgbClr val="6C6C6C"/>
                </a:solidFill>
                <a:latin typeface="맑은 고딕"/>
              </a:rPr>
              <a:t>햇살에 바랜 오크 우드와 라임 워시 톤의 따뜻한 미니멀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000" y="5050000"/>
            <a:ext cx="3700000" cy="16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60000" y="5250000"/>
            <a:ext cx="4000000" cy="4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141413"/>
                </a:solidFill>
                <a:latin typeface="맑은 고딕"/>
              </a:rPr>
              <a:t>CLIENT  </a:t>
            </a:r>
            <a:r>
              <a:rPr sz="1100" b="0">
                <a:solidFill>
                  <a:srgbClr val="6C6C6C"/>
                </a:solidFill>
                <a:latin typeface="맑은 고딕"/>
              </a:rPr>
              <a:t>울산 삼산동 카페 프로젝트    </a:t>
            </a:r>
            <a:r>
              <a:rPr sz="1100" b="1">
                <a:solidFill>
                  <a:srgbClr val="141413"/>
                </a:solidFill>
                <a:latin typeface="맑은 고딕"/>
              </a:rPr>
              <a:t>DATE  </a:t>
            </a:r>
            <a:r>
              <a:rPr sz="1100" b="0">
                <a:solidFill>
                  <a:srgbClr val="6C6C6C"/>
                </a:solidFill>
                <a:latin typeface="맑은 고딕"/>
              </a:rPr>
              <a:t>2026.05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000" y="5720000"/>
            <a:ext cx="4000000" cy="4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79E1B"/>
                </a:solidFill>
                <a:latin typeface="맑은 고딕"/>
              </a:rPr>
              <a:t>STUDIO TERRA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21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21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REFERENCE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레퍼런스 갤러리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warm_wood_cafe_interior_minimal_no_peopl_20260530_141216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1830000"/>
            <a:ext cx="2520000" cy="3400000"/>
          </a:xfrm>
          <a:prstGeom prst="rect">
            <a:avLst/>
          </a:prstGeom>
        </p:spPr>
      </p:pic>
      <p:pic>
        <p:nvPicPr>
          <p:cNvPr id="7" name="Picture 6" descr="wood_table_cafe_natural_light_window_int_20260530_141233_03_pixab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000" y="1830000"/>
            <a:ext cx="2520000" cy="3400000"/>
          </a:xfrm>
          <a:prstGeom prst="rect">
            <a:avLst/>
          </a:prstGeom>
        </p:spPr>
      </p:pic>
      <p:pic>
        <p:nvPicPr>
          <p:cNvPr id="8" name="Picture 7" descr="warm_wood_cafe_interior_minimal_no_peopl_20260530_141216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00" y="1830000"/>
            <a:ext cx="2520000" cy="340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690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69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BUDGET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견적 요약 — VAT 포함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0000" y="1830000"/>
            <a:ext cx="110000" cy="90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0000" y="1790000"/>
            <a:ext cx="7600000" cy="11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b="1">
                <a:solidFill>
                  <a:srgbClr val="141413"/>
                </a:solidFill>
                <a:latin typeface="맑은 고딕"/>
              </a:rPr>
              <a:t>총 7,475 ~ 12,393 만원</a:t>
            </a:r>
          </a:p>
          <a:p>
            <a:r>
              <a:rPr sz="2400" b="1">
                <a:solidFill>
                  <a:srgbClr val="141413"/>
                </a:solidFill>
                <a:latin typeface="맑은 고딕"/>
              </a:rPr>
              <a:t>평당 인테리어 280~445만원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00" y="3080000"/>
            <a:ext cx="7900000" cy="9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인테리어 공사비와 가구·조명·주방기기 별도산정을 합산한 총 사업비 추정 범위입니다. 하한은 표준 마감, 상한은 프리미엄 자재·브랜드 가전 적용 기준입니다.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4658000"/>
            <a:ext cx="1810000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0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5,575~8,893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인테리어 공사비 (만원)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50000" y="4658000"/>
            <a:ext cx="1810000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85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1,900~3,500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가구·조명·주방 별도 (만원)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00000" y="4658000"/>
            <a:ext cx="1810000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90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7,475~12,393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총합계 (만원)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50000" y="4658000"/>
            <a:ext cx="1810000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95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280~445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5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평당 단가 (만원/평)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9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9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BUDGET DETAIL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견적 상세 — 항목별 범위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32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공종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하한(만원)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상한(만원)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철거·가설·폐기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350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550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기존 마감 철거 포함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설비·전기·조명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1,150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1,800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에스프레소 전용회로 별도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목공·바 제작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1,400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2,200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오크 슬랫·카운터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마감(바닥·벽·천장)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1,200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1,950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원목마루·라임워시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가구·집기 (별도)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1,100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2,000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체어·테이블·스툴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조명·주방기기 (별도)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800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1,500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펜던트·에스프레소 머신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사이니지·소품·기타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475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893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간판·식기·장식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9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9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PERMIT &amp;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법규·인허가 핵심 체크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warm_wood_cafe_interior_minimal_no_peopl_20260530_141216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휴게음식점 신고로 시작 (주류 도입 시 일반음식점 전환)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화장실 1실 가능 (150㎡ 미만 기준)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장애인 편의: 1층 진입 단차 ≤2cm 확보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정화조 여유 용량 사전 확인 (관할청 문의)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전기 계약전력 15kW 이상 (에스프레소 전용회로)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500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9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환기 6회/h 이상, 외부 배기구 인접세대 창과 3m 이격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120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12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SCHEDULE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일정·마일스톤 — 약 9~10주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00000" y="1830000"/>
            <a:ext cx="8000000" cy="7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1413"/>
                </a:solidFill>
                <a:latin typeface="맑은 고딕"/>
              </a:rPr>
              <a:t>PROJECT </a:t>
            </a:r>
            <a:r>
              <a:rPr sz="3200" b="1">
                <a:solidFill>
                  <a:srgbClr val="F79E1B"/>
                </a:solidFill>
                <a:latin typeface="맑은 고딕"/>
              </a:rPr>
              <a:t>TIMELINE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00" y="263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계약부터 오픈까지 단계별 일정 (추정)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000" y="3180000"/>
            <a:ext cx="181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86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설계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2주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실측·기본설계·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실시도면 확정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50000" y="3180000"/>
            <a:ext cx="181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Oval 13"/>
          <p:cNvSpPr/>
          <p:nvPr/>
        </p:nvSpPr>
        <p:spPr>
          <a:xfrm>
            <a:off x="291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91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인허가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2주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휴게음식점 신고·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전기 증설·정화조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00000" y="3180000"/>
            <a:ext cx="181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496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96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시공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4~5주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철거→설비→목공→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마감→가구설치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50000" y="3180000"/>
            <a:ext cx="181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Oval 23"/>
          <p:cNvSpPr/>
          <p:nvPr/>
        </p:nvSpPr>
        <p:spPr>
          <a:xfrm>
            <a:off x="701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01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오픈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1주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시운전·메뉴 테스트·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사이니지 점등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2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60000" y="2700000"/>
            <a:ext cx="7600000" cy="9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  <a:latin typeface="맑은 고딕"/>
              </a:rPr>
              <a:t>STUDIO TERRA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000" y="3650000"/>
            <a:ext cx="2600000" cy="28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60000" y="3950000"/>
            <a:ext cx="760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CCCCCC"/>
                </a:solidFill>
                <a:latin typeface="맑은 고딕"/>
              </a:rPr>
              <a:t>천천히 머무는 공간을 설계합니다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000" y="4550000"/>
            <a:ext cx="76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FFFFF"/>
                </a:solidFill>
                <a:latin typeface="맑은 고딕"/>
              </a:rPr>
              <a:t>다음 미팅에서 실측·설계 착수 일정을 확정하시죠.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000" y="515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F79E1B"/>
                </a:solidFill>
                <a:latin typeface="맑은 고딕"/>
              </a:rPr>
              <a:t>TEL </a:t>
            </a:r>
            <a:r>
              <a:rPr sz="1100" b="0">
                <a:solidFill>
                  <a:srgbClr val="CCCCCC"/>
                </a:solidFill>
                <a:latin typeface="맑은 고딕"/>
              </a:rPr>
              <a:t>010-0000-0000    </a:t>
            </a:r>
            <a:r>
              <a:rPr sz="1100" b="1">
                <a:solidFill>
                  <a:srgbClr val="F79E1B"/>
                </a:solidFill>
                <a:latin typeface="맑은 고딕"/>
              </a:rPr>
              <a:t>MAIL </a:t>
            </a:r>
            <a:r>
              <a:rPr sz="1100" b="0">
                <a:solidFill>
                  <a:srgbClr val="CCCCCC"/>
                </a:solidFill>
                <a:latin typeface="맑은 고딕"/>
              </a:rPr>
              <a:t>studio.terra@example.com    </a:t>
            </a:r>
            <a:r>
              <a:rPr sz="1100" b="1">
                <a:solidFill>
                  <a:srgbClr val="F79E1B"/>
                </a:solidFill>
                <a:latin typeface="맑은 고딕"/>
              </a:rPr>
              <a:t>WEB </a:t>
            </a:r>
            <a:r>
              <a:rPr sz="1100" b="0">
                <a:solidFill>
                  <a:srgbClr val="CCCCCC"/>
                </a:solidFill>
                <a:latin typeface="맑은 고딕"/>
              </a:rPr>
              <a:t>studio-terra.kr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880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88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PROJECT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프로젝트 개요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modern_cafe_exterior_storefront_signage_20260530_141236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위치: 울산광역시 남구 삼산동 (백화점·오피스 혼합 상권)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면적: 전용 20평(66㎡) / 가로 9m × 세로 7.3m (가정)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좌석: 15~17석 (창측 바 5 + 4인 2조 + 2인 2조)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운영: 홀+테이크아웃 균형형 / 1인 상시 + 피크 2인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컨셉: Slow Wood Lounge — 따뜻한 우드 미니멀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500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9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타깃: 백화점·오피스 직장인, 30~40대 여성·커플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97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97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CONCEPT STATEMENT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컨셉 — 천천히 머무는 우드 라운지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00000" y="1830000"/>
            <a:ext cx="8000000" cy="7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1413"/>
                </a:solidFill>
                <a:latin typeface="맑은 고딕"/>
              </a:rPr>
              <a:t>SLOW </a:t>
            </a:r>
            <a:r>
              <a:rPr sz="3200" b="1">
                <a:solidFill>
                  <a:srgbClr val="F79E1B"/>
                </a:solidFill>
                <a:latin typeface="맑은 고딕"/>
              </a:rPr>
              <a:t>WOOD LOUNGE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00" y="263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햇살에 바랜 오크와 라임 워시 벽이 만드는 차분한 시간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000" y="3180000"/>
            <a:ext cx="2493333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86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00" y="4100000"/>
            <a:ext cx="1973333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Slow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000" y="4600000"/>
            <a:ext cx="2033333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회전율보다 머무름.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낮은 채도와 부드러운 조도로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오래 머물고 싶은 톤.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33333" y="3180000"/>
            <a:ext cx="2493333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Oval 13"/>
          <p:cNvSpPr/>
          <p:nvPr/>
        </p:nvSpPr>
        <p:spPr>
          <a:xfrm>
            <a:off x="3593333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593333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3333" y="4100000"/>
            <a:ext cx="1973333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Wood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3333" y="4600000"/>
            <a:ext cx="2033333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오크 원목마루·우드 슬랫·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라운드백 체어로 일관된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따뜻한 우드 질감.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66666" y="3180000"/>
            <a:ext cx="2493333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6326666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326666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6666" y="4100000"/>
            <a:ext cx="1973333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Lounge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6666" y="4600000"/>
            <a:ext cx="2033333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바·테이블·창측 등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좌석 유형을 다양화해</a:t>
            </a:r>
          </a:p>
          <a:p>
            <a:r>
              <a:rPr sz="1300" b="0">
                <a:solidFill>
                  <a:srgbClr val="6C6C6C"/>
                </a:solidFill>
                <a:latin typeface="맑은 고딕"/>
              </a:rPr>
              <a:t>혼자도, 둘이도 편한 공간.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880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88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BRAND PHILOSOPHY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왜 Slow Wood Lounge 인가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0000" y="1830000"/>
            <a:ext cx="110000" cy="90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0000" y="1790000"/>
            <a:ext cx="7600000" cy="11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b="1">
                <a:solidFill>
                  <a:srgbClr val="141413"/>
                </a:solidFill>
                <a:latin typeface="맑은 고딕"/>
              </a:rPr>
              <a:t>삼산동 상권은 빠르지만,</a:t>
            </a:r>
          </a:p>
          <a:p>
            <a:r>
              <a:rPr sz="2400" b="1">
                <a:solidFill>
                  <a:srgbClr val="141413"/>
                </a:solidFill>
                <a:latin typeface="맑은 고딕"/>
              </a:rPr>
              <a:t>사람은 잠시 느려질 곳이 필요합니다.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00" y="3080000"/>
            <a:ext cx="7900000" cy="9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직장인 점심 테이크아웃과 오후 라운지 사용을 동시에 잡되, 인테리어 톤은 차분한 우드 미니멀로 차별화합니다. 빠른 회전이 아닌 객단가·체류시간 중심의 운영 전략에 맞춘 공간 설계입니다.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4658000"/>
            <a:ext cx="1810000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0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20평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전용 면적 (66㎡)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50000" y="4658000"/>
            <a:ext cx="1810000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85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15-17석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혼합형 좌석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00000" y="4658000"/>
            <a:ext cx="1810000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90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9-10주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총 프로젝트 기간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50000" y="4658000"/>
            <a:ext cx="1810000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95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5색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5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통합 컬러 팔레트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9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9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SPACE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공간 프로그램 — 영역별 면적·비율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2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영역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비율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면적(㎡)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주요 기능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홀(좌석존)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42%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28.0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창측 바 + 4인·2인 테이블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바·주방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25%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16.5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에스프레소·핸드드립·디저트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진입·픽업존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12%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8.0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POS·대기·테이크아웃 동선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화장실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7%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4.5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1실 (장애인 편의 기준)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창고·BOH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6%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4.0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원두·소모품·청소도구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통로·여백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8%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5.0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주동선 1.2m 이상 확보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40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40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PLAN &amp; 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평면·동선 다이어그램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warm_wood_cafe_interior_minimal_no_peopl_20260530_141216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진입 → 픽업존 POS → 테이크아웃 우선 동선 (단축)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홀 손님 동선: 진입 → 좌석선택 → 바 주문 → 착석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창측 바 5석: 자연광 직접 수광, 1인 좌석 핵심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4인 테이블 2조: 그룹·미팅 / 2인 2조: 데이트·1대1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주동선 폭 1.2m 이상, 보조동선 0.9m 확보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500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9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테이크아웃·홀 동선 교차 최소화 (POS 위치 핵심)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9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9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COLOR PALETTE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컬러 팔레트 — 5색 50/25/15/7/3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00" y="158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Warm Off-White를 메인으로, Honey Oak가 분위기를 결정합니다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00" y="204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600000" y="2290000"/>
            <a:ext cx="1448000" cy="2600000"/>
          </a:xfrm>
          <a:prstGeom prst="roundRect">
            <a:avLst/>
          </a:prstGeom>
          <a:solidFill>
            <a:srgbClr val="EFE7DA"/>
          </a:solidFill>
          <a:ln w="9525">
            <a:solidFill>
              <a:srgbClr val="E8DF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00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맑은 고딕"/>
              </a:rPr>
              <a:t>50%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5010000"/>
            <a:ext cx="1448000" cy="11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00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141413"/>
                </a:solidFill>
                <a:latin typeface="맑은 고딕"/>
              </a:rPr>
              <a:t>Warm Off-White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#EFE7DA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벽·천장 메인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28000" y="2290000"/>
            <a:ext cx="1448000" cy="2600000"/>
          </a:xfrm>
          <a:prstGeom prst="roundRect">
            <a:avLst/>
          </a:prstGeom>
          <a:solidFill>
            <a:srgbClr val="D9C7AE"/>
          </a:solidFill>
          <a:ln w="9525">
            <a:solidFill>
              <a:srgbClr val="E8DF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228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맑은 고딕"/>
              </a:rPr>
              <a:t>25%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28000" y="5010000"/>
            <a:ext cx="1448000" cy="11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228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141413"/>
                </a:solidFill>
                <a:latin typeface="맑은 고딕"/>
              </a:rPr>
              <a:t>Sand Beige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8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#D9C7AE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8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패브릭·러그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56000" y="2290000"/>
            <a:ext cx="1448000" cy="2600000"/>
          </a:xfrm>
          <a:prstGeom prst="roundRect">
            <a:avLst/>
          </a:prstGeom>
          <a:solidFill>
            <a:srgbClr val="B3895E"/>
          </a:solidFill>
          <a:ln w="9525">
            <a:solidFill>
              <a:srgbClr val="E8DF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3856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맑은 고딕"/>
              </a:rPr>
              <a:t>15%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56000" y="5010000"/>
            <a:ext cx="1448000" cy="11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856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141413"/>
                </a:solidFill>
                <a:latin typeface="맑은 고딕"/>
              </a:rPr>
              <a:t>Honey Oak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6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#B3895E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6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원목마루·가구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84000" y="2290000"/>
            <a:ext cx="1448000" cy="2600000"/>
          </a:xfrm>
          <a:prstGeom prst="roundRect">
            <a:avLst/>
          </a:prstGeom>
          <a:solidFill>
            <a:srgbClr val="6F6A4C"/>
          </a:solidFill>
          <a:ln w="9525">
            <a:solidFill>
              <a:srgbClr val="E8DF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5484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맑은 고딕"/>
              </a:rPr>
              <a:t>7%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84000" y="5010000"/>
            <a:ext cx="1448000" cy="11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5484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141413"/>
                </a:solidFill>
                <a:latin typeface="맑은 고딕"/>
              </a:rPr>
              <a:t>Olive Khaki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4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#6F6A4C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4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포인트·사이니지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112000" y="2290000"/>
            <a:ext cx="1448000" cy="2600000"/>
          </a:xfrm>
          <a:prstGeom prst="roundRect">
            <a:avLst/>
          </a:prstGeom>
          <a:solidFill>
            <a:srgbClr val="2C2722"/>
          </a:solidFill>
          <a:ln w="9525">
            <a:solidFill>
              <a:srgbClr val="E8DF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7112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맑은 고딕"/>
              </a:rPr>
              <a:t>3%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12000" y="5010000"/>
            <a:ext cx="1448000" cy="11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7112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141413"/>
                </a:solidFill>
                <a:latin typeface="맑은 고딕"/>
              </a:rPr>
              <a:t>Matte Bronze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2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#2C2722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12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조명·메탈 디테일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690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69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MATERIAL 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마감재 — 우드 중심의 따뜻한 텍스처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2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000"/>
                <a:gridCol w="2620000"/>
                <a:gridCol w="2620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부위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마감재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스펙·톤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바닥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엔지니어드 오크 원목마루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14T / 라이트 허니톤 / 매트 오일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벽체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라임 워시 도장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붓자국 텍스처 / Warm Off-White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천장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오크 루버 + 평천장 도장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바 상부 루버 / 일반부 도장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바 전면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오크 우드 슬랫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세로결 / 30·40mm 혼합 폭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카운터 상판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엔지니어드 스톤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베이지톤 / 20~30T / 무광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창호·문틀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오크 무늬목 마감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Honey Oak 톤 통일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2260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226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LIGHTING &amp; FURNITURE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조명·가구 — 2700K 따뜻한 무드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endant_light_cafe_cozy_seating_beige_to_20260530_141226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전반조명: 3000K 다운라이트 (홀·통로 균일조도)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포인트: 2700K 펜던트 (바 상부 3개·테이블 위 2개)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벽 워시: 2700K 코브 간접등 (라임 워시 텍스처 강조)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가구: 오크+페이퍼코드 라운드백체어 / 솔리드오크 사각테이블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스툴: 오크 라운드 스툴 (창측 바석)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500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9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조도: 평균 200~300lx / 바 작업면 500lx 확보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