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2377440"/>
            <a:ext cx="10881360" cy="3657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200" b="1">
                <a:solidFill>
                  <a:srgbClr val="C9A57B"/>
                </a:solidFill>
                <a:latin typeface="Consolas"/>
              </a:rPr>
              <a:t>QUOTATION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2788920"/>
            <a:ext cx="10881360" cy="109728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4000" b="1">
                <a:solidFill>
                  <a:srgbClr val="2B2B2B"/>
                </a:solidFill>
                <a:latin typeface="Pretendard"/>
              </a:rPr>
              <a:t>2층 단독주택 신축 견적 요약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3840480"/>
            <a:ext cx="1088136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600" b="0">
                <a:solidFill>
                  <a:srgbClr val="A8A39C"/>
                </a:solidFill>
                <a:latin typeface="Pretendard"/>
              </a:rPr>
              <a:t>고객 / 80평 대지 · RC조 2층 단독주택 신축 (연면적 45평, 징크지붕·스타코외장)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6126480"/>
            <a:ext cx="10881360" cy="3657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100" b="0">
                <a:solidFill>
                  <a:srgbClr val="A8A39C"/>
                </a:solidFill>
                <a:latin typeface="Consolas"/>
              </a:rPr>
              <a:t>고객 / 80평 대지   2026.06.02   강산건축디자인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A8A39C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84048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C9A57B"/>
                </a:solidFill>
                <a:latin typeface="Consolas"/>
              </a:rPr>
              <a:t>SUMMARY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515600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600" b="1">
                <a:solidFill>
                  <a:srgbClr val="2B2B2B"/>
                </a:solidFill>
                <a:latin typeface="Pretendard"/>
              </a:rPr>
              <a:t>견적 요약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2286000"/>
            <a:ext cx="3575304" cy="1828800"/>
          </a:xfrm>
          <a:prstGeom prst="roundRect">
            <a:avLst/>
          </a:prstGeom>
          <a:solidFill>
            <a:srgbClr val="FAFAFA"/>
          </a:solidFill>
          <a:ln w="9525">
            <a:solidFill>
              <a:srgbClr val="E2DED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2606040"/>
            <a:ext cx="3575304" cy="8229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3200" b="1">
                <a:solidFill>
                  <a:srgbClr val="C9A57B"/>
                </a:solidFill>
                <a:latin typeface="Pretendard"/>
              </a:rPr>
              <a:t>252,340,000원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3474720"/>
            <a:ext cx="3575304" cy="4572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200" b="0">
                <a:solidFill>
                  <a:srgbClr val="A8A39C"/>
                </a:solidFill>
                <a:latin typeface="Pretendard"/>
              </a:rPr>
              <a:t>공급가액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306824" y="2286000"/>
            <a:ext cx="3575304" cy="1828800"/>
          </a:xfrm>
          <a:prstGeom prst="roundRect">
            <a:avLst/>
          </a:prstGeom>
          <a:solidFill>
            <a:srgbClr val="FAFAFA"/>
          </a:solidFill>
          <a:ln w="9525">
            <a:solidFill>
              <a:srgbClr val="E2DED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306824" y="2606040"/>
            <a:ext cx="3575304" cy="8229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3200" b="1">
                <a:solidFill>
                  <a:srgbClr val="C9A57B"/>
                </a:solidFill>
                <a:latin typeface="Pretendard"/>
              </a:rPr>
              <a:t>37,851,000원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306824" y="3474720"/>
            <a:ext cx="3575304" cy="4572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200" b="0">
                <a:solidFill>
                  <a:srgbClr val="A8A39C"/>
                </a:solidFill>
                <a:latin typeface="Pretendard"/>
              </a:rPr>
              <a:t>기업이윤·잡비(15%)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156448" y="2286000"/>
            <a:ext cx="3575304" cy="1828800"/>
          </a:xfrm>
          <a:prstGeom prst="roundRect">
            <a:avLst/>
          </a:prstGeom>
          <a:solidFill>
            <a:srgbClr val="FAFAFA"/>
          </a:solidFill>
          <a:ln w="9525">
            <a:solidFill>
              <a:srgbClr val="E2DED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156448" y="2606040"/>
            <a:ext cx="3575304" cy="8229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3200" b="1">
                <a:solidFill>
                  <a:srgbClr val="C9A57B"/>
                </a:solidFill>
                <a:latin typeface="Pretendard"/>
              </a:rPr>
              <a:t>290,191,000원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156448" y="3474720"/>
            <a:ext cx="3575304" cy="4572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200" b="0">
                <a:solidFill>
                  <a:srgbClr val="A8A39C"/>
                </a:solidFill>
                <a:latin typeface="Pretendard"/>
              </a:rPr>
              <a:t>합계 (VAT 별도)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5212080"/>
            <a:ext cx="11274552" cy="9144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300" b="0">
                <a:solidFill>
                  <a:srgbClr val="A8A39C"/>
                </a:solidFill>
                <a:latin typeface="Pretendard"/>
              </a:rPr>
              <a:t>본 견적은 개략 산정 금액으로, 현장 실측·자재 사양·시공 범위에 따라 실제 금액과 상이할 수 있습니다.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A8A39C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84048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C9A57B"/>
                </a:solidFill>
                <a:latin typeface="Consolas"/>
              </a:rPr>
              <a:t>COST BREAKDOWN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515600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600" b="1">
                <a:solidFill>
                  <a:srgbClr val="2B2B2B"/>
                </a:solidFill>
                <a:latin typeface="Pretendard"/>
              </a:rPr>
              <a:t>공정별 견적금액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2103120"/>
          <a:ext cx="11274552" cy="42245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37276"/>
                <a:gridCol w="5637276"/>
              </a:tblGrid>
              <a:tr h="384048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Pretendard"/>
                        </a:rPr>
                        <a:t>공정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Pretendard"/>
                        </a:rPr>
                        <a:t>금액(원)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</a:tr>
              <a:tr h="384048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가설·토목·기초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29,000,000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84048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골조공사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87,500,000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지붕·외장·창호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51,340,000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84048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방수·단열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11,500,000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내부마감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22,000,000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84048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위생·설비·전기·기계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33,000,000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인허가·감리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18,000,000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84048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소계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252,340,000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기업이윤·잡비(15%)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37,851,000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84048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합계 (VAT 별도)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290,191,000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A8A39C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84048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C9A57B"/>
                </a:solidFill>
                <a:latin typeface="Consolas"/>
              </a:rPr>
              <a:t>DETAIL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515600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600" b="1">
                <a:solidFill>
                  <a:srgbClr val="2B2B2B"/>
                </a:solidFill>
                <a:latin typeface="Pretendard"/>
              </a:rPr>
              <a:t>상세 견적 내역 (1/2)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2103120"/>
          <a:ext cx="11274552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9092"/>
                <a:gridCol w="1879092"/>
                <a:gridCol w="1879092"/>
                <a:gridCol w="1879092"/>
                <a:gridCol w="1879092"/>
                <a:gridCol w="1879092"/>
              </a:tblGrid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Pretendard"/>
                        </a:rPr>
                        <a:t>공사구분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Pretendard"/>
                        </a:rPr>
                        <a:t>세부내역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Pretendard"/>
                        </a:rPr>
                        <a:t>규격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Pretendard"/>
                        </a:rPr>
                        <a:t>수량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Pretendard"/>
                        </a:rPr>
                        <a:t>단가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Pretendard"/>
                        </a:rPr>
                        <a:t>금액(원)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가설공사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비계·안전시설·가시설(울타리·안전망)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일식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4,000,000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4,000,000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토목·기초공사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터파기·잡석다짐·기초RC(매트기초) 45평 기준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식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25,000,000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25,000,000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골조공사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RC 철근콘크리트 골조 1·2층(연면적 45평)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식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87,500,000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87,500,000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지붕공사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징크 경사지붕(컬러강판징크, 방수지 포함) 1층 지붕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㎡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107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120,000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12,840,000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외장공사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스타코 외단열시스템 EIFS(외벽 단열+마감 일체)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㎡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180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70,000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12,600,000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창호공사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PVC이중창 중급(LG하우시스 Z:IN 동급) 전체 …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짝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12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470,000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5,640,000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방수공사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욕실2개·외벽·지붕하부 방수(우레탄+시트방수)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일식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5,500,000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5,500,000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단열공사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내단열(그라스울)·바닥단열(압출법보온판) 전체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일식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6,000,000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6,000,000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내부마감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도배(LX실크벽지, 도배면적 135평)·강마루(동화 …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식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22,000,000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22,000,000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위생·설비공사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욕실 2개소 완전시공·급배수 배관 신설(KCC 위생도…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식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12,000,000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12,000,000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전기공사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전기인입·간선·분전반·배선·콘센트·스위치·LED조명 …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식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12,000,000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12,000,000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기계설비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시스템에어컨 중급(삼성 무풍, 실외기 포함) 3대 설치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대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3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3,000,000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9,000,000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9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인허가·감리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건축설계·건축허가·착공신고·공사감리(건축사사무소)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식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18,000,000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18,000,000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A8A39C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84048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C9A57B"/>
                </a:solidFill>
                <a:latin typeface="Consolas"/>
              </a:rPr>
              <a:t>DETAIL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515600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600" b="1">
                <a:solidFill>
                  <a:srgbClr val="2B2B2B"/>
                </a:solidFill>
                <a:latin typeface="Pretendard"/>
              </a:rPr>
              <a:t>상세 견적 내역 (2/2)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2103120"/>
          <a:ext cx="11274552" cy="15361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9092"/>
                <a:gridCol w="1879092"/>
                <a:gridCol w="1879092"/>
                <a:gridCol w="1879092"/>
                <a:gridCol w="1879092"/>
                <a:gridCol w="1879092"/>
              </a:tblGrid>
              <a:tr h="384048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Pretendard"/>
                        </a:rPr>
                        <a:t>공사구분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Pretendard"/>
                        </a:rPr>
                        <a:t>세부내역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Pretendard"/>
                        </a:rPr>
                        <a:t>규격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Pretendard"/>
                        </a:rPr>
                        <a:t>수량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Pretendard"/>
                        </a:rPr>
                        <a:t>단가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Pretendard"/>
                        </a:rPr>
                        <a:t>금액(원)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</a:tr>
              <a:tr h="384048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/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소계 (공급가액)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/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/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/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252,340,000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84048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/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기업이윤·공과잡비(15%)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/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/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/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37,851,000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/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총 합계 (VAT 별도)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/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/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/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290,191,000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A8A39C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84048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C9A57B"/>
                </a:solidFill>
                <a:latin typeface="Consolas"/>
              </a:rPr>
              <a:t>PROCESS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515600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600" b="1">
                <a:solidFill>
                  <a:srgbClr val="2B2B2B"/>
                </a:solidFill>
                <a:latin typeface="Pretendard"/>
              </a:rPr>
              <a:t>시공 프로세스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011680"/>
            <a:ext cx="11274552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3000" b="1">
                <a:solidFill>
                  <a:srgbClr val="C9A57B"/>
                </a:solidFill>
                <a:latin typeface="Pretendard"/>
              </a:rPr>
              <a:t>STEP BY STEP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743200"/>
            <a:ext cx="11274552" cy="4572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300" b="0">
                <a:solidFill>
                  <a:srgbClr val="A8A39C"/>
                </a:solidFill>
                <a:latin typeface="Pretendard"/>
              </a:rPr>
              <a:t>현장 실측부터 준공 청소까지, 강산건축이 단계별로 책임 시공합니다.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3200400"/>
            <a:ext cx="2612898" cy="2560320"/>
          </a:xfrm>
          <a:prstGeom prst="roundRect">
            <a:avLst/>
          </a:prstGeom>
          <a:solidFill>
            <a:srgbClr val="FAFAFA"/>
          </a:solidFill>
          <a:ln w="9525">
            <a:solidFill>
              <a:srgbClr val="E2DED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94360" y="3383280"/>
            <a:ext cx="82296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200" b="1">
                <a:solidFill>
                  <a:srgbClr val="C9A57B"/>
                </a:solidFill>
                <a:latin typeface="Consolas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3977640"/>
            <a:ext cx="2338578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600" b="1">
                <a:solidFill>
                  <a:srgbClr val="2B2B2B"/>
                </a:solidFill>
                <a:latin typeface="Pretendard"/>
              </a:rPr>
              <a:t>위생·설비·전기·기계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4526280"/>
            <a:ext cx="2338578" cy="109728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200" b="0">
                <a:solidFill>
                  <a:srgbClr val="A8A39C"/>
                </a:solidFill>
                <a:latin typeface="Pretendard"/>
              </a:rPr>
              <a:t>현장 실측 후 기존 구조물 철거 및 정리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344418" y="3200400"/>
            <a:ext cx="2612898" cy="2560320"/>
          </a:xfrm>
          <a:prstGeom prst="roundRect">
            <a:avLst/>
          </a:prstGeom>
          <a:solidFill>
            <a:srgbClr val="FAFAFA"/>
          </a:solidFill>
          <a:ln w="9525">
            <a:solidFill>
              <a:srgbClr val="E2DED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481578" y="3383280"/>
            <a:ext cx="82296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200" b="1">
                <a:solidFill>
                  <a:srgbClr val="C9A57B"/>
                </a:solidFill>
                <a:latin typeface="Consolas"/>
              </a:rPr>
              <a:t>02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481578" y="3977640"/>
            <a:ext cx="2338578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600" b="1">
                <a:solidFill>
                  <a:srgbClr val="2B2B2B"/>
                </a:solidFill>
                <a:latin typeface="Pretendard"/>
              </a:rPr>
              <a:t>가설·토목·기초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481578" y="4526280"/>
            <a:ext cx="2338578" cy="109728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200" b="0">
                <a:solidFill>
                  <a:srgbClr val="A8A39C"/>
                </a:solidFill>
                <a:latin typeface="Pretendard"/>
              </a:rPr>
              <a:t>골조·설비·목공 등 핵심 공정 진행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31636" y="3200400"/>
            <a:ext cx="2612898" cy="2560320"/>
          </a:xfrm>
          <a:prstGeom prst="roundRect">
            <a:avLst/>
          </a:prstGeom>
          <a:solidFill>
            <a:srgbClr val="FAFAFA"/>
          </a:solidFill>
          <a:ln w="9525">
            <a:solidFill>
              <a:srgbClr val="E2DED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368796" y="3383280"/>
            <a:ext cx="82296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200" b="1">
                <a:solidFill>
                  <a:srgbClr val="C9A57B"/>
                </a:solidFill>
                <a:latin typeface="Consolas"/>
              </a:rPr>
              <a:t>03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368796" y="3977640"/>
            <a:ext cx="2338578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600" b="1">
                <a:solidFill>
                  <a:srgbClr val="2B2B2B"/>
                </a:solidFill>
                <a:latin typeface="Pretendard"/>
              </a:rPr>
              <a:t>골조공사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368796" y="4526280"/>
            <a:ext cx="2338578" cy="109728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200" b="0">
                <a:solidFill>
                  <a:srgbClr val="A8A39C"/>
                </a:solidFill>
                <a:latin typeface="Pretendard"/>
              </a:rPr>
              <a:t>타일·도배·바닥 등 마감 공정 진행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9118854" y="3200400"/>
            <a:ext cx="2612898" cy="2560320"/>
          </a:xfrm>
          <a:prstGeom prst="roundRect">
            <a:avLst/>
          </a:prstGeom>
          <a:solidFill>
            <a:srgbClr val="FAFAFA"/>
          </a:solidFill>
          <a:ln w="9525">
            <a:solidFill>
              <a:srgbClr val="E2DED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9256014" y="3383280"/>
            <a:ext cx="82296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200" b="1">
                <a:solidFill>
                  <a:srgbClr val="C9A57B"/>
                </a:solidFill>
                <a:latin typeface="Consolas"/>
              </a:rPr>
              <a:t>04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256014" y="3977640"/>
            <a:ext cx="2338578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600" b="1">
                <a:solidFill>
                  <a:srgbClr val="2B2B2B"/>
                </a:solidFill>
                <a:latin typeface="Pretendard"/>
              </a:rPr>
              <a:t>인허가·감리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256014" y="4526280"/>
            <a:ext cx="2338578" cy="109728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200" b="0">
                <a:solidFill>
                  <a:srgbClr val="A8A39C"/>
                </a:solidFill>
                <a:latin typeface="Pretendard"/>
              </a:rPr>
              <a:t>조명·가구 설치 후 정밀 준공 청소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A8A39C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84048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C9A57B"/>
                </a:solidFill>
                <a:latin typeface="Consolas"/>
              </a:rPr>
              <a:t>SCHEDULE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515600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600" b="1">
                <a:solidFill>
                  <a:srgbClr val="2B2B2B"/>
                </a:solidFill>
                <a:latin typeface="Pretendard"/>
              </a:rPr>
              <a:t>일정 계획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2103120"/>
          <a:ext cx="11274552" cy="34564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58184"/>
                <a:gridCol w="3758184"/>
                <a:gridCol w="3758184"/>
              </a:tblGrid>
              <a:tr h="384048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Pretendard"/>
                        </a:rPr>
                        <a:t>공정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Pretendard"/>
                        </a:rPr>
                        <a:t>소요기간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Pretendard"/>
                        </a:rPr>
                        <a:t>진행 일정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</a:tr>
              <a:tr h="384048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위생·설비·전기·기계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2일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1~2일차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84048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가설·토목·기초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2일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3~4일차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골조공사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2일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5~6일차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84048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지붕·외장·창호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2일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7~8일차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방수·단열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2일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9~10일차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84048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내부마감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2일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11~12일차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인허가·감리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2일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13~14일차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84048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총 공사기간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약 14일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공휴일·현장여건 제외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A8A39C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B2B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468880"/>
            <a:ext cx="10698480" cy="9144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4200" b="1">
                <a:solidFill>
                  <a:srgbClr val="FFFFFF"/>
                </a:solidFill>
                <a:latin typeface="Pretendard"/>
              </a:rPr>
              <a:t>강산건축디자인</a:t>
            </a:r>
          </a:p>
        </p:txBody>
      </p:sp>
      <p:sp>
        <p:nvSpPr>
          <p:cNvPr id="4" name="Rectangle 3"/>
          <p:cNvSpPr/>
          <p:nvPr/>
        </p:nvSpPr>
        <p:spPr>
          <a:xfrm>
            <a:off x="749808" y="3474720"/>
            <a:ext cx="2560320" cy="27432"/>
          </a:xfrm>
          <a:prstGeom prst="rect">
            <a:avLst/>
          </a:prstGeom>
          <a:solidFill>
            <a:srgbClr val="C9A5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3749039"/>
            <a:ext cx="1069848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600" b="0">
                <a:solidFill>
                  <a:srgbClr val="CCCCCC"/>
                </a:solidFill>
                <a:latin typeface="Pretendard"/>
              </a:rPr>
              <a:t>견적 유효기간 5일 · 결제 계약10%/착수20%/중도60%/잔금10%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389120"/>
            <a:ext cx="10698480" cy="4572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Pretendard"/>
              </a:rPr>
              <a:t>본 견적은 현장 실측 후 실제 금액과 상이할 수 있습니다.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5120640"/>
            <a:ext cx="1069848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r>
              <a:rPr sz="1100" b="1">
                <a:solidFill>
                  <a:srgbClr val="C9A57B"/>
                </a:solidFill>
                <a:latin typeface="Consolas"/>
              </a:rPr>
              <a:t>대표 </a:t>
            </a:r>
            <a:r>
              <a:rPr sz="1100">
                <a:solidFill>
                  <a:srgbClr val="CCCCCC"/>
                </a:solidFill>
                <a:latin typeface="Pretendard"/>
              </a:rPr>
              <a:t>권민재    </a:t>
            </a:r>
            <a:r>
              <a:rPr sz="1100" b="1">
                <a:solidFill>
                  <a:srgbClr val="C9A57B"/>
                </a:solidFill>
                <a:latin typeface="Consolas"/>
              </a:rPr>
              <a:t>사업자 </a:t>
            </a:r>
            <a:r>
              <a:rPr sz="1100">
                <a:solidFill>
                  <a:srgbClr val="CCCCCC"/>
                </a:solidFill>
                <a:latin typeface="Pretendard"/>
              </a:rPr>
              <a:t>418-34-01340    </a:t>
            </a:r>
            <a:r>
              <a:rPr sz="1100" b="1">
                <a:solidFill>
                  <a:srgbClr val="C9A57B"/>
                </a:solidFill>
                <a:latin typeface="Consolas"/>
              </a:rPr>
              <a:t>연락처 </a:t>
            </a:r>
            <a:r>
              <a:rPr sz="1100">
                <a:solidFill>
                  <a:srgbClr val="CCCCCC"/>
                </a:solidFill>
                <a:latin typeface="Pretendard"/>
              </a:rPr>
              <a:t>010-8089-2411    </a:t>
            </a:r>
            <a:r>
              <a:rPr sz="1100" b="1">
                <a:solidFill>
                  <a:srgbClr val="C9A57B"/>
                </a:solidFill>
                <a:latin typeface="Consolas"/>
              </a:rPr>
              <a:t>입금 </a:t>
            </a:r>
            <a:r>
              <a:rPr sz="1100">
                <a:solidFill>
                  <a:srgbClr val="CCCCCC"/>
                </a:solidFill>
                <a:latin typeface="Pretendard"/>
              </a:rPr>
              <a:t>농협은행 권민재 302-1782-9115-01    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A8A39C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