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warm_wood_interior_cafe_20260530_143222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00" y="1900000"/>
            <a:ext cx="3650000" cy="270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0000" y="185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185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PROPOSAL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2350000"/>
            <a:ext cx="385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400" b="1">
                <a:solidFill>
                  <a:srgbClr val="141413"/>
                </a:solidFill>
                <a:latin typeface="맑은 고딕"/>
              </a:rPr>
              <a:t>20평 디저트 카페 인테리어 제안서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3950000"/>
            <a:ext cx="3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Warm Oak Dessert Atelier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000" y="5050000"/>
            <a:ext cx="3700000" cy="16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0000" y="525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141413"/>
                </a:solidFill>
                <a:latin typeface="맑은 고딕"/>
              </a:rPr>
              <a:t>CLIENT  </a:t>
            </a:r>
            <a:r>
              <a:rPr sz="1100" b="0">
                <a:solidFill>
                  <a:srgbClr val="6C6C6C"/>
                </a:solidFill>
                <a:latin typeface="맑은 고딕"/>
              </a:rPr>
              <a:t>Client : 디저트 카페 오너    </a:t>
            </a:r>
            <a:r>
              <a:rPr sz="1100" b="1">
                <a:solidFill>
                  <a:srgbClr val="141413"/>
                </a:solidFill>
                <a:latin typeface="맑은 고딕"/>
              </a:rPr>
              <a:t>DATE  </a:t>
            </a:r>
            <a:r>
              <a:rPr sz="1100" b="0">
                <a:solidFill>
                  <a:srgbClr val="6C6C6C"/>
                </a:solidFill>
                <a:latin typeface="맑은 고딕"/>
              </a:rPr>
              <a:t>Date : 2026.05.30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000" y="572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79E1B"/>
                </a:solidFill>
                <a:latin typeface="맑은 고딕"/>
              </a:rPr>
              <a:t>Studio Terra · Planning 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40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40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09 LIGHTING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조명·디테일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1413"/>
                </a:solidFill>
                <a:latin typeface="맑은 고딕"/>
              </a:rPr>
              <a:t>THREE </a:t>
            </a:r>
            <a:r>
              <a:rPr sz="3200" b="1">
                <a:solidFill>
                  <a:srgbClr val="F79E1B"/>
                </a:solidFill>
                <a:latin typeface="맑은 고딕"/>
              </a:rPr>
              <a:t>LIGHT LAYERS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온도·기능별 3중 레이어 조명 계획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2700K Main Pendant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좌석부 메인 펜던트, 따뜻한 호박빛으로 아늑한 분위기 형성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5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291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9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3000K Downlight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통로·진입부 다운라이트, 부드러운 보행 조도 확보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0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49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9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3500K Showcase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쇼케이스 전용 조명, 디저트 색감을 가장 정직하게 보여주는 색온도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5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701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0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Dimmer &amp; Scene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오픈·피크·마감 3가지 씬을 디머 컨트롤로 전환, 시간대별 무드 변화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21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21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10 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예산 견적 요약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구분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저가안(권장)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기준안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상향안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공사비 합계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37,040,000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55,000,000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78,880,000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예비비 5%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1,852,000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2,750,000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3,944,000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VAT 10%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3,889,200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5,775,000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8,282,400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총합계 (원)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42,781,200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63,525,000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91,106,400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대비 예산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5,000만 이내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초과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대폭 초과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권장 (단가 추정)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머신·쇼케이스 렌탈 전환 시 5천만 수준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프리미엄 사양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11 COST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공종별 비중 (기준안)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141413"/>
                </a:solidFill>
                <a:latin typeface="맑은 고딕"/>
              </a:rPr>
              <a:t>비중 1순위는 집기, 2순위는 목공.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전기·조명 7.6% / 철거·가설 6.5% / 사인·소품 5.2% / 도장·도배 4.1%로 후순위 구성됩니다. 주방·바 집기에서 렌탈 전환이 가능한 항목(에스프레소 머신, 쇼케이스)을 분리 검토하면 초기 투자를 약 1,000만원 수준 절감할 수 있습니다 (추정).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24.2%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주방·바 집기 (H)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66666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166666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16.5%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6666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목공·조적·미장 (B)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33332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533332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9.5%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3332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설비 (D)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99998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4899998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9.1%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9998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디자인·감리 (J)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66664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266664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9.1%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6664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바닥 (F)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33330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633330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8.2%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330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가구 (G)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40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40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12 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추진 일정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단계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주차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주요 활동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산출물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디자인 기획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1~2주차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컨셉 확정, 평면 결정, 마감재 보드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기획서·평면도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실측·도면화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3주차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현장 실측, 전기·설비 도면, 인허가 사전검토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실시도면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견적 확정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4주차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공종별 입찰, 자재 발주, 계약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정밀 견적서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철거·시공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5~8주차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철거→골조→설비·전기→목공→마감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시공 사진 리포트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집기·가구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8~9주차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주방 집기 입고, 가구·조명 설치, 시운전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기능 점검표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사인·오픈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10주차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사인 부착, 시범운영, 그랜드 오픈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오픈 매뉴얼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2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60000" y="2700000"/>
            <a:ext cx="7600000" cy="9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맑은 고딕"/>
              </a:rPr>
              <a:t>STUDIO TERRA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000" y="3650000"/>
            <a:ext cx="2600000" cy="28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3950000"/>
            <a:ext cx="760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CCCCCC"/>
                </a:solidFill>
                <a:latin typeface="맑은 고딕"/>
              </a:rPr>
              <a:t>따뜻한 호흡의 공간을 만들겠습니다.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4550000"/>
            <a:ext cx="76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맑은 고딕"/>
              </a:rPr>
              <a:t>다음 단계 : 현장 실측 → 정밀 견적 → 계약 → 시공 착수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00" y="515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F79E1B"/>
                </a:solidFill>
                <a:latin typeface="맑은 고딕"/>
              </a:rPr>
              <a:t>TEL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Tel. 02-0000-0000    </a:t>
            </a:r>
            <a:r>
              <a:rPr sz="1100" b="1">
                <a:solidFill>
                  <a:srgbClr val="F79E1B"/>
                </a:solidFill>
                <a:latin typeface="맑은 고딕"/>
              </a:rPr>
              <a:t>MAIL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Mail. studio.terra@design.kr    </a:t>
            </a:r>
            <a:r>
              <a:rPr sz="1100" b="1">
                <a:solidFill>
                  <a:srgbClr val="F79E1B"/>
                </a:solidFill>
                <a:latin typeface="맑은 고딕"/>
              </a:rPr>
              <a:t>WEB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Web. www.studio-terra.kr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40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40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01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프로젝트 개요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1413"/>
                </a:solidFill>
                <a:latin typeface="맑은 고딕"/>
              </a:rPr>
              <a:t>WARM </a:t>
            </a:r>
            <a:r>
              <a:rPr sz="3200" b="1">
                <a:solidFill>
                  <a:srgbClr val="F79E1B"/>
                </a:solidFill>
                <a:latin typeface="맑은 고딕"/>
              </a:rPr>
              <a:t>OAK DESSERT ATELIER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20평 디저트 카페 / 내추럴 우드 / 좌석 19석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전용면적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66.4㎡ (약 20평) / 휴게음식점 기준, 정화조·주차·BF 관할 지자체 확인 필수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5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291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9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컨셉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내추럴 우드 베이스의 슬로우 베이커리, 따뜻하고 아늑한 디저트 아틀리에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0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49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9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운영 구성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좌석부 27㎡(40.7%) / 운영부 33.5㎡(50.5%) / 통로 5.9㎡, 1인 운영 가능 동선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50000" y="3180000"/>
            <a:ext cx="181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701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01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000" y="4100000"/>
            <a:ext cx="129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예산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0000" y="4600000"/>
            <a:ext cx="135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5,000만원 이하 (저가안 4,278만원 권장 / 추정값, VAT·예비비 포함)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31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31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02 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디자인 컨셉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1413"/>
                </a:solidFill>
                <a:latin typeface="맑은 고딕"/>
              </a:rPr>
              <a:t>FIVE </a:t>
            </a:r>
            <a:r>
              <a:rPr sz="3200" b="1">
                <a:solidFill>
                  <a:srgbClr val="F79E1B"/>
                </a:solidFill>
                <a:latin typeface="맑은 고딕"/>
              </a:rPr>
              <a:t>KEYWORDS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5가지 무드 키워드로 정리한 공간 언어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140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88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Warm Oak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94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오크 우드 톤을 베이스로 한 따뜻한 색감과 촉감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40000" y="3180000"/>
            <a:ext cx="140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250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50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000" y="4100000"/>
            <a:ext cx="88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Soft Linen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000" y="4600000"/>
            <a:ext cx="94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리넨·면 텍스타일로 부드러운 표면 질감 더하기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80000" y="3180000"/>
            <a:ext cx="140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414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14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0000" y="4100000"/>
            <a:ext cx="88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Slow Bakery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0000" y="4600000"/>
            <a:ext cx="94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수작업 베이커리의 정성과 시간을 담은 정적인 무드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20000" y="3180000"/>
            <a:ext cx="140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578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8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0000" y="4100000"/>
            <a:ext cx="88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Frame &amp; Light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80000" y="4600000"/>
            <a:ext cx="94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창과 프레임으로 자연광을 최대한 끌어들이는 구성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160000" y="3180000"/>
            <a:ext cx="1400000" cy="3078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Oval 28"/>
          <p:cNvSpPr/>
          <p:nvPr/>
        </p:nvSpPr>
        <p:spPr>
          <a:xfrm>
            <a:off x="7420000" y="3440000"/>
            <a:ext cx="520000" cy="520000"/>
          </a:xfrm>
          <a:prstGeom prst="ellipse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42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맑은 고딕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0000" y="4100000"/>
            <a:ext cx="88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141413"/>
                </a:solidFill>
                <a:latin typeface="맑은 고딕"/>
              </a:rPr>
              <a:t>Botanical Accent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20000" y="4600000"/>
            <a:ext cx="940000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올리브 세이지 톤의 식물·도자기로 생기 부여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0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0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03 MOODBOARD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무드보드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warm_wood_interior_cafe_20260530_143222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2520000" cy="3400000"/>
          </a:xfrm>
          <a:prstGeom prst="rect">
            <a:avLst/>
          </a:prstGeom>
        </p:spPr>
      </p:pic>
      <p:pic>
        <p:nvPicPr>
          <p:cNvPr id="7" name="Picture 6" descr="scandinavian_cafe_20260530_143233_01_pixa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830000"/>
            <a:ext cx="2520000" cy="3400000"/>
          </a:xfrm>
          <a:prstGeom prst="rect">
            <a:avLst/>
          </a:prstGeom>
        </p:spPr>
      </p:pic>
      <p:pic>
        <p:nvPicPr>
          <p:cNvPr id="8" name="Picture 7" descr="minimal_coffee_shop_20260530_143210_01_pixab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0" y="183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04 COLOR PALETTE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컬러 팔레트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" y="158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5색 구성 / 면적 비율 기반 톤 밸런스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204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00000" y="2290000"/>
            <a:ext cx="1448000" cy="2600000"/>
          </a:xfrm>
          <a:prstGeom prst="roundRect">
            <a:avLst/>
          </a:prstGeom>
          <a:solidFill>
            <a:srgbClr val="F4ECDD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0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50%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0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Warm Ivory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#F4ECDD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벽·천장 베이스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8000" y="2290000"/>
            <a:ext cx="1448000" cy="2600000"/>
          </a:xfrm>
          <a:prstGeom prst="roundRect">
            <a:avLst/>
          </a:prstGeom>
          <a:solidFill>
            <a:srgbClr val="C9A877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228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25%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8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228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Light Oak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8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#C9A877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8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바닥·카운터·테이블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56000" y="2290000"/>
            <a:ext cx="1448000" cy="2600000"/>
          </a:xfrm>
          <a:prstGeom prst="roundRect">
            <a:avLst/>
          </a:prstGeom>
          <a:solidFill>
            <a:srgbClr val="7A5230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856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10%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56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856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Walnut Brown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6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#7A5230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6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의자·선반·사인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4000" y="2290000"/>
            <a:ext cx="1448000" cy="2600000"/>
          </a:xfrm>
          <a:prstGeom prst="roundRect">
            <a:avLst/>
          </a:prstGeom>
          <a:solidFill>
            <a:srgbClr val="B86B4B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5484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10%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4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5484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Terracotta Clay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4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#B86B4B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4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포인트월·쿠션·메뉴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12000" y="2290000"/>
            <a:ext cx="1448000" cy="2600000"/>
          </a:xfrm>
          <a:prstGeom prst="roundRect">
            <a:avLst/>
          </a:prstGeom>
          <a:solidFill>
            <a:srgbClr val="8A8B62"/>
          </a:solidFill>
          <a:ln w="9525">
            <a:solidFill>
              <a:srgbClr val="E8D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7112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5%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12000" y="5010000"/>
            <a:ext cx="1448000" cy="11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112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141413"/>
                </a:solidFill>
                <a:latin typeface="맑은 고딕"/>
              </a:rPr>
              <a:t>Olive Sage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2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#8A8B62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12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C6C6C"/>
                </a:solidFill>
                <a:latin typeface="맑은 고딕"/>
              </a:rPr>
              <a:t>식물·도자기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40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40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05 MATERIAL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마감재 보드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wood_cafe_interior_20260530_143205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바닥 : 강마루 오크 톤 (자재단가 약 8~11만원/평, 추정)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벽 : 라임워시 워밍 화이트 (도장 약 4~6만원/㎡, 추정)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천장 : 화이트 평천장 + 노출 라이팅 트랙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카운터·바 : 집성목 오크 + 블랙 스틸 (약 25~40만원/m, 추정)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포인트월 : 테라코타 클레이 + 자작합판 사인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텍스타일 : 소프트 리넨 벤치 쿠션, 라탄 시트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06 SPACE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공간 프로그램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4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영역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면적(㎡)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비중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맑은 고딕"/>
                        </a:rPr>
                        <a:t>비고</a:t>
                      </a:r>
                    </a:p>
                  </a:txBody>
                  <a:tcPr anchor="ctr">
                    <a:solidFill>
                      <a:srgbClr val="F79E1B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진입·대기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4.0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6.0%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외부 사인·웰컴존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POS·계산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3.0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4.5%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1인 운영 거점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쇼케이스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5.5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8.3%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디저트 디스플레이 (3500K)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음료바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7.5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11.3%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에스프레소·드립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디시업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3.5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5.3%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픽업·반납 분리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백오피스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6.5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9.8%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냉장·작업·창고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화장실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3.5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5.3%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BF 기준 확인 필요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좌석부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27.0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40.7%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윈도우·테이블·바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통로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5.9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8.9%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보폭 1.8m 확보</a:t>
                      </a:r>
                    </a:p>
                  </a:txBody>
                  <a:tcPr anchor="ctr">
                    <a:solidFill>
                      <a:srgbClr val="FF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66.4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100%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141413"/>
                          </a:solidFill>
                          <a:latin typeface="맑은 고딕"/>
                        </a:rPr>
                        <a:t>운영 33.5 / 좌석 27.0</a:t>
                      </a:r>
                    </a:p>
                  </a:txBody>
                  <a:tcPr anchor="ctr">
                    <a:solidFill>
                      <a:srgbClr val="FB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215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21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07 LAYOUT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평면 컨셉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inimal_coffee_shop_20260530_143210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ㄱ자 바 구성으로 운영부 집약, 1인 핵심보폭 1.8m 확보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창측에 윈도우 좌석 배치하여 자연광·외부 시선 활용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고객·직원·식자재 동선 3계통 분리로 교차 최소화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정면 개방률 75%, 입구에서 쇼케이스가 바로 보이는 시퀀스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음료바·오븐 전용 후드 분리 배기 (소음·냄새 제어)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141413"/>
                </a:solidFill>
                <a:latin typeface="맑은 고딕"/>
              </a:rPr>
              <a:t>백오피스는 후면 집중 배치, 손님 시야 차단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310000" cy="36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31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79E1B"/>
                </a:solidFill>
                <a:latin typeface="맑은 고딕"/>
              </a:rPr>
              <a:t>08 SEATING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141413"/>
                </a:solidFill>
                <a:latin typeface="맑은 고딕"/>
              </a:rPr>
              <a:t>좌석 구성 및 회전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8D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F79E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141413"/>
                </a:solidFill>
                <a:latin typeface="맑은 고딕"/>
              </a:rPr>
              <a:t>좌석은 적게, 머무는 시간은 길게.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C6C6C"/>
                </a:solidFill>
                <a:latin typeface="맑은 고딕"/>
              </a:rPr>
              <a:t>디저트 카페 특성상 체류시간이 긴 점을 고려해 좌석 밀도를 낮추고, 윈도우·바 좌석으로 1인 고객 비중을 흡수합니다. 회전율 3회는 평일 기준 추정값입니다.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19석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총 좌석 수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66666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166666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4인 ×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6666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윈도우석 8명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33332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533332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2인 ×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3332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테이블 6명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99998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4899998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바 5석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9998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오픈 바스툴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66664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266664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3회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6664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일 회전율 가정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33330" y="4658000"/>
            <a:ext cx="1126666" cy="1500000"/>
          </a:xfrm>
          <a:prstGeom prst="roundRect">
            <a:avLst/>
          </a:prstGeom>
          <a:solidFill>
            <a:srgbClr val="FBEF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633330" y="4898000"/>
            <a:ext cx="726666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79E1B"/>
                </a:solidFill>
                <a:latin typeface="맑은 고딕"/>
              </a:rPr>
              <a:t>57팀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330" y="5608000"/>
            <a:ext cx="726666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C6C6C"/>
                </a:solidFill>
                <a:latin typeface="맑은 고딕"/>
              </a:rPr>
              <a:t>일 예상 방문 (추정)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