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1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modern_minimal_apartment_interior_open_p_20260531_220502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5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750000"/>
            <a:ext cx="9144000" cy="2108000"/>
          </a:xfrm>
          <a:prstGeom prst="rect">
            <a:avLst/>
          </a:prstGeom>
          <a:solidFill>
            <a:srgbClr val="2A27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4750000"/>
            <a:ext cx="150000" cy="2108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560000" y="520000"/>
            <a:ext cx="1595000" cy="380000"/>
          </a:xfrm>
          <a:prstGeom prst="round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60000" y="520000"/>
            <a:ext cx="1595000" cy="38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Noto Sans KR"/>
              </a:rPr>
              <a:t>PROPOSAL 2026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000" y="5010000"/>
            <a:ext cx="7900000" cy="9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000" b="1">
                <a:solidFill>
                  <a:srgbClr val="FFFFFF"/>
                </a:solidFill>
                <a:latin typeface="Noto Sans KR"/>
              </a:rPr>
              <a:t>24평 아파트 모던 미니멀 인테리어 제안서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000" y="5930000"/>
            <a:ext cx="650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D8D4CC"/>
                </a:solidFill>
                <a:latin typeface="Noto Sans KR"/>
              </a:rPr>
              <a:t>Quiet Luxury in White Space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000" y="6138000"/>
            <a:ext cx="7900000" cy="4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1">
                <a:solidFill>
                  <a:srgbClr val="9C7A4E"/>
                </a:solidFill>
                <a:latin typeface="Noto Sans KR"/>
              </a:rPr>
              <a:t>CLIENT </a:t>
            </a:r>
            <a:r>
              <a:rPr sz="1000" b="0">
                <a:solidFill>
                  <a:srgbClr val="D8D4CC"/>
                </a:solidFill>
                <a:latin typeface="Noto Sans KR"/>
              </a:rPr>
              <a:t>고객    </a:t>
            </a:r>
            <a:r>
              <a:rPr sz="1000" b="1">
                <a:solidFill>
                  <a:srgbClr val="9C7A4E"/>
                </a:solidFill>
                <a:latin typeface="Noto Sans KR"/>
              </a:rPr>
              <a:t>DATE </a:t>
            </a:r>
            <a:r>
              <a:rPr sz="1000" b="0">
                <a:solidFill>
                  <a:srgbClr val="D8D4CC"/>
                </a:solidFill>
                <a:latin typeface="Noto Sans KR"/>
              </a:rPr>
              <a:t>2026.05.31    </a:t>
            </a:r>
            <a:r>
              <a:rPr sz="1000" b="1">
                <a:solidFill>
                  <a:srgbClr val="FFFFFF"/>
                </a:solidFill>
                <a:latin typeface="Noto Sans KR"/>
              </a:rPr>
              <a:t>  인테리어팀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2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60000" y="2700000"/>
            <a:ext cx="7600000" cy="9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  <a:latin typeface="Noto Sans KR"/>
              </a:rPr>
              <a:t>STUDIO</a:t>
            </a:r>
          </a:p>
        </p:txBody>
      </p:sp>
      <p:sp>
        <p:nvSpPr>
          <p:cNvPr id="4" name="Rectangle 3"/>
          <p:cNvSpPr/>
          <p:nvPr/>
        </p:nvSpPr>
        <p:spPr>
          <a:xfrm>
            <a:off x="770000" y="3650000"/>
            <a:ext cx="2600000" cy="28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60000" y="3950000"/>
            <a:ext cx="760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0">
                <a:solidFill>
                  <a:srgbClr val="CCCCCC"/>
                </a:solidFill>
                <a:latin typeface="Noto Sans KR"/>
              </a:rPr>
              <a:t>Quiet Luxury in White Space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000" y="4550000"/>
            <a:ext cx="76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FFFFFF"/>
                </a:solidFill>
                <a:latin typeface="Noto Sans KR"/>
              </a:rPr>
              <a:t>제안서를 검토해 주셔서 감사합니다. 미팅 일정 조율을 통해 상세 계획을 확정하겠습니다.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000" y="5150000"/>
            <a:ext cx="8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9C7A4E"/>
                </a:solidFill>
                <a:latin typeface="Noto Sans KR"/>
              </a:rPr>
              <a:t>TEL </a:t>
            </a:r>
            <a:r>
              <a:rPr sz="1100" b="0">
                <a:solidFill>
                  <a:srgbClr val="CCCCCC"/>
                </a:solidFill>
                <a:latin typeface="Noto Sans KR"/>
              </a:rPr>
              <a:t>010-0000-0000    </a:t>
            </a:r>
            <a:r>
              <a:rPr sz="1100" b="1">
                <a:solidFill>
                  <a:srgbClr val="9C7A4E"/>
                </a:solidFill>
                <a:latin typeface="Noto Sans KR"/>
              </a:rPr>
              <a:t>MAIL </a:t>
            </a:r>
            <a:r>
              <a:rPr sz="1100" b="0">
                <a:solidFill>
                  <a:srgbClr val="CCCCCC"/>
                </a:solidFill>
                <a:latin typeface="Noto Sans KR"/>
              </a:rPr>
              <a:t>mpu00115@gmail.com    </a:t>
            </a:r>
            <a:r>
              <a:rPr sz="1100" b="1">
                <a:solidFill>
                  <a:srgbClr val="9C7A4E"/>
                </a:solidFill>
                <a:latin typeface="Noto Sans KR"/>
              </a:rPr>
              <a:t>WEB </a:t>
            </a:r>
            <a:r>
              <a:rPr sz="1100" b="0">
                <a:solidFill>
                  <a:srgbClr val="CCCCCC"/>
                </a:solidFill>
                <a:latin typeface="Noto Sans KR"/>
              </a:rPr>
              <a:t>studio.interior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880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88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9C7A4E"/>
                </a:solidFill>
                <a:latin typeface="Noto Sans KR"/>
              </a:rPr>
              <a:t>PROJECT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A2724"/>
                </a:solidFill>
                <a:latin typeface="Noto Sans KR"/>
              </a:rPr>
              <a:t>프로젝트 개요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0000" y="1830000"/>
            <a:ext cx="110000" cy="90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0000" y="1790000"/>
            <a:ext cx="7600000" cy="11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400" b="1">
                <a:solidFill>
                  <a:srgbClr val="2A2724"/>
                </a:solidFill>
                <a:latin typeface="Noto Sans KR"/>
              </a:rPr>
              <a:t>Quiet Luxury in White Space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000" y="3080000"/>
            <a:ext cx="7900000" cy="9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0">
                <a:solidFill>
                  <a:srgbClr val="7A736A"/>
                </a:solidFill>
                <a:latin typeface="Noto Sans KR"/>
              </a:rPr>
              <a:t>전용 59㎡ 3bay 판상형 아파트 전체 리모델링. 발코니 확장을 포함한 LDK 통합 구성과 모던 미니멀 디자인을 통해 절제된 고급스러움과 일상의 편안함을 동시에 담아냅니다.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000" y="4658000"/>
            <a:ext cx="1810000" cy="15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00000" y="4898000"/>
            <a:ext cx="141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9C7A4E"/>
                </a:solidFill>
                <a:latin typeface="Noto Sans KR"/>
              </a:rPr>
              <a:t>59㎡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000" y="5608000"/>
            <a:ext cx="141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7A736A"/>
                </a:solidFill>
                <a:latin typeface="Noto Sans KR"/>
              </a:rPr>
              <a:t>전용면적 (24평)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50000" y="4658000"/>
            <a:ext cx="1810000" cy="15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2850000" y="4898000"/>
            <a:ext cx="141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9C7A4E"/>
                </a:solidFill>
                <a:latin typeface="Noto Sans KR"/>
              </a:rPr>
              <a:t>Modern Minimal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0000" y="5608000"/>
            <a:ext cx="141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7A736A"/>
                </a:solidFill>
                <a:latin typeface="Noto Sans KR"/>
              </a:rPr>
              <a:t>디자인 스타일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00000" y="4658000"/>
            <a:ext cx="1810000" cy="15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900000" y="4898000"/>
            <a:ext cx="141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9C7A4E"/>
                </a:solidFill>
                <a:latin typeface="Noto Sans KR"/>
              </a:rPr>
              <a:t>8개 공정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0000" y="5608000"/>
            <a:ext cx="141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7A736A"/>
                </a:solidFill>
                <a:latin typeface="Noto Sans KR"/>
              </a:rPr>
              <a:t>전체 리모델링 범위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750000" y="4658000"/>
            <a:ext cx="1810000" cy="15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950000" y="4898000"/>
            <a:ext cx="141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9C7A4E"/>
                </a:solidFill>
                <a:latin typeface="Noto Sans KR"/>
              </a:rPr>
              <a:t>약 4,163만원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50000" y="5608000"/>
            <a:ext cx="141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7A736A"/>
                </a:solidFill>
                <a:latin typeface="Noto Sans KR"/>
              </a:rPr>
              <a:t>총 견적 (VAT 별도)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690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69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9C7A4E"/>
                </a:solidFill>
                <a:latin typeface="Noto Sans KR"/>
              </a:rPr>
              <a:t>SPACE PLANNING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A2724"/>
                </a:solidFill>
                <a:latin typeface="Noto Sans KR"/>
              </a:rPr>
              <a:t>공간 설계 및 동선 계획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modern_minimal_living_room_white_gray_wo_20260531_220451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830000"/>
            <a:ext cx="3550000" cy="45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90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83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Noto Sans KR"/>
              </a:rPr>
              <a:t>LDK 통합 오픈 플랜 — 거실·주방·식당 18~20㎡ 일체화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52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45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Noto Sans KR"/>
              </a:rPr>
              <a:t>안방 + ㄷ자 드레스룸 12~13㎡ / 침실2(서재) 7~8㎡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314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307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Noto Sans KR"/>
              </a:rPr>
              <a:t>욕실 4~4.5㎡ / 현관·복도 4~5㎡ 컴팩트 구성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76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69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Noto Sans KR"/>
              </a:rPr>
              <a:t>공용·개인·가사 동선 3분리로 생활 효율 극대화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00" y="438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000" y="431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Noto Sans KR"/>
              </a:rPr>
              <a:t>현관 키큰장 · 주방 팬트리 · 안방 ㄷ자 드레스룸 — 수납 빌트인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000" y="5000000"/>
            <a:ext cx="150000" cy="150000"/>
          </a:xfrm>
          <a:prstGeom prst="rect">
            <a:avLst/>
          </a:prstGeom>
          <a:solidFill>
            <a:srgbClr val="9C7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60000" y="493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A2724"/>
                </a:solidFill>
                <a:latin typeface="Noto Sans KR"/>
              </a:rPr>
              <a:t>무몰딩, 히든 도어, 핸들리스 수납으로 면 강조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595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59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9C7A4E"/>
                </a:solidFill>
                <a:latin typeface="Noto Sans KR"/>
              </a:rPr>
              <a:t>COLOR PALETTE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A2724"/>
                </a:solidFill>
                <a:latin typeface="Noto Sans KR"/>
              </a:rPr>
              <a:t>컬러 팔레트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000" y="1580000"/>
            <a:ext cx="8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0">
                <a:solidFill>
                  <a:srgbClr val="7A736A"/>
                </a:solidFill>
                <a:latin typeface="Noto Sans KR"/>
              </a:rPr>
              <a:t>Soft Monochrome · Tonal Harmony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000" y="204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600000" y="2290000"/>
            <a:ext cx="1855000" cy="2600000"/>
          </a:xfrm>
          <a:prstGeom prst="roundRect">
            <a:avLst/>
          </a:prstGeom>
          <a:solidFill>
            <a:srgbClr val="F5F3EE"/>
          </a:solidFill>
          <a:ln w="9525">
            <a:solidFill>
              <a:srgbClr val="E4DC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00000" y="3340000"/>
            <a:ext cx="1855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2C2A26"/>
                </a:solidFill>
                <a:latin typeface="Noto Sans KR"/>
              </a:rPr>
              <a:t>60%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000" y="5010000"/>
            <a:ext cx="1855000" cy="11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00000" y="5130000"/>
            <a:ext cx="1855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2A2724"/>
                </a:solidFill>
                <a:latin typeface="Noto Sans KR"/>
              </a:rPr>
              <a:t>Soft White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000" y="5510000"/>
            <a:ext cx="1855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Noto Sans KR"/>
              </a:rPr>
              <a:t>#F5F3EE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000" y="5790000"/>
            <a:ext cx="1855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Noto Sans KR"/>
              </a:rPr>
              <a:t>벽·천장 베이스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35000" y="2290000"/>
            <a:ext cx="1855000" cy="2600000"/>
          </a:xfrm>
          <a:prstGeom prst="roundRect">
            <a:avLst/>
          </a:prstGeom>
          <a:solidFill>
            <a:srgbClr val="C9A57B"/>
          </a:solidFill>
          <a:ln w="9525">
            <a:solidFill>
              <a:srgbClr val="E4DC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2635000" y="3340000"/>
            <a:ext cx="1855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2C2A26"/>
                </a:solidFill>
                <a:latin typeface="Noto Sans KR"/>
              </a:rPr>
              <a:t>20%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35000" y="5010000"/>
            <a:ext cx="1855000" cy="11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635000" y="5130000"/>
            <a:ext cx="1855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2A2724"/>
                </a:solidFill>
                <a:latin typeface="Noto Sans KR"/>
              </a:rPr>
              <a:t>Warm Oak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35000" y="5510000"/>
            <a:ext cx="1855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Noto Sans KR"/>
              </a:rPr>
              <a:t>#C9A57B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35000" y="5790000"/>
            <a:ext cx="1855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Noto Sans KR"/>
              </a:rPr>
              <a:t>바닥·주방 하부장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70000" y="2290000"/>
            <a:ext cx="1855000" cy="2600000"/>
          </a:xfrm>
          <a:prstGeom prst="roundRect">
            <a:avLst/>
          </a:prstGeom>
          <a:solidFill>
            <a:srgbClr val="A8A39C"/>
          </a:solidFill>
          <a:ln w="9525">
            <a:solidFill>
              <a:srgbClr val="E4DC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4670000" y="3340000"/>
            <a:ext cx="1855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2C2A26"/>
                </a:solidFill>
                <a:latin typeface="Noto Sans KR"/>
              </a:rPr>
              <a:t>10%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670000" y="5010000"/>
            <a:ext cx="1855000" cy="11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4670000" y="5130000"/>
            <a:ext cx="1855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2A2724"/>
                </a:solidFill>
                <a:latin typeface="Noto Sans KR"/>
              </a:rPr>
              <a:t>Pebble Gray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70000" y="5510000"/>
            <a:ext cx="1855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Noto Sans KR"/>
              </a:rPr>
              <a:t>#A8A39C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70000" y="5790000"/>
            <a:ext cx="1855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Noto Sans KR"/>
              </a:rPr>
              <a:t>패브릭·가구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705000" y="2290000"/>
            <a:ext cx="1855000" cy="2600000"/>
          </a:xfrm>
          <a:prstGeom prst="roundRect">
            <a:avLst/>
          </a:prstGeom>
          <a:solidFill>
            <a:srgbClr val="2B2B2B"/>
          </a:solidFill>
          <a:ln w="9525">
            <a:solidFill>
              <a:srgbClr val="E4DC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6705000" y="3340000"/>
            <a:ext cx="1855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Noto Sans KR"/>
              </a:rPr>
              <a:t>10%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705000" y="5010000"/>
            <a:ext cx="1855000" cy="110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705000" y="5130000"/>
            <a:ext cx="1855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2A2724"/>
                </a:solidFill>
                <a:latin typeface="Noto Sans KR"/>
              </a:rPr>
              <a:t>Charcoal Black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05000" y="5510000"/>
            <a:ext cx="1855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Noto Sans KR"/>
              </a:rPr>
              <a:t>#2B2B2B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05000" y="5790000"/>
            <a:ext cx="1855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7A736A"/>
                </a:solidFill>
                <a:latin typeface="Noto Sans KR"/>
              </a:rPr>
              <a:t>조명프레임·손잡이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880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88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9C7A4E"/>
                </a:solidFill>
                <a:latin typeface="Noto Sans KR"/>
              </a:rPr>
              <a:t>FINISH MATERIALS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A2724"/>
                </a:solidFill>
                <a:latin typeface="Noto Sans KR"/>
              </a:rPr>
              <a:t>공간별 마감재 제안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00" y="1830000"/>
          <a:ext cx="7860000" cy="2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000"/>
                <a:gridCol w="1965000"/>
                <a:gridCol w="1965000"/>
                <a:gridCol w="1965000"/>
              </a:tblGrid>
              <a:tr h="40000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Noto Sans KR"/>
                        </a:rPr>
                        <a:t>공간</a:t>
                      </a:r>
                    </a:p>
                  </a:txBody>
                  <a:tcPr anchor="ctr">
                    <a:solidFill>
                      <a:srgbClr val="9C7A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Noto Sans KR"/>
                        </a:rPr>
                        <a:t>바닥</a:t>
                      </a:r>
                    </a:p>
                  </a:txBody>
                  <a:tcPr anchor="ctr">
                    <a:solidFill>
                      <a:srgbClr val="9C7A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Noto Sans KR"/>
                        </a:rPr>
                        <a:t>벽</a:t>
                      </a:r>
                    </a:p>
                  </a:txBody>
                  <a:tcPr anchor="ctr">
                    <a:solidFill>
                      <a:srgbClr val="9C7A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Noto Sans KR"/>
                        </a:rPr>
                        <a:t>포인트</a:t>
                      </a:r>
                    </a:p>
                  </a:txBody>
                  <a:tcPr anchor="ctr">
                    <a:solidFill>
                      <a:srgbClr val="9C7A4E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거실·LDK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강마루 1200×190 내추럴 오크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실크벽지 화이트 + 무광 도장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간접조명 + 핸들리스 수납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주방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강마루 (거실 연속)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엔지니어드 스톤 백스플래시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화이트 상부장 + 웜 오크 하부장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안방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강마루 내추럴 오크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실크벽지 + 포인트 무광 도장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ㄷ자 드레스룸 빌트인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침실2(서재)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강마루 내추럴 오크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실크벽지 화이트 베이스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수납형 침대 + 벽면 책장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욕실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포세린 무광 타일 (차콜 그레이)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포세린 무광 타일 (화이트)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매트 블랙 수전 · 간접조명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현관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포세린 타일 무광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실크벽지 화이트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키큰장 + 히든 슈즈 디스플레이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2070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207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9C7A4E"/>
                </a:solidFill>
                <a:latin typeface="Noto Sans KR"/>
              </a:rPr>
              <a:t>CONCEPT SIMULATION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A2724"/>
                </a:solidFill>
                <a:latin typeface="Noto Sans KR"/>
              </a:rPr>
              <a:t>컨셉 시뮬레이션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after_220612877813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0" y="1830000"/>
            <a:ext cx="3880000" cy="3400000"/>
          </a:xfrm>
          <a:prstGeom prst="rect">
            <a:avLst/>
          </a:prstGeom>
        </p:spPr>
      </p:pic>
      <p:pic>
        <p:nvPicPr>
          <p:cNvPr id="7" name="Picture 6" descr="after_220615571425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1830000"/>
            <a:ext cx="3880000" cy="340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500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50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9C7A4E"/>
                </a:solidFill>
                <a:latin typeface="Noto Sans KR"/>
              </a:rPr>
              <a:t>REFERENCE 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A2724"/>
                </a:solidFill>
                <a:latin typeface="Noto Sans KR"/>
              </a:rPr>
              <a:t>레퍼런스 — 거실 · 주방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modern_minimal_living_room_white_gray_wo_20260531_220451_02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0" y="1830000"/>
            <a:ext cx="3880000" cy="3400000"/>
          </a:xfrm>
          <a:prstGeom prst="rect">
            <a:avLst/>
          </a:prstGeom>
        </p:spPr>
      </p:pic>
      <p:pic>
        <p:nvPicPr>
          <p:cNvPr id="7" name="Picture 6" descr="modern_minimal_kitchen_white_gray_interi_20260531_220453_01_pixab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1830000"/>
            <a:ext cx="3880000" cy="340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500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50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9C7A4E"/>
                </a:solidFill>
                <a:latin typeface="Noto Sans KR"/>
              </a:rPr>
              <a:t>REFERENCE 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A2724"/>
                </a:solidFill>
                <a:latin typeface="Noto Sans KR"/>
              </a:rPr>
              <a:t>레퍼런스 — 침실 · 욕실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modern_minimal_living_room_white_gray_wo_20260531_220451_01_pixa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0" y="1830000"/>
            <a:ext cx="3880000" cy="3400000"/>
          </a:xfrm>
          <a:prstGeom prst="rect">
            <a:avLst/>
          </a:prstGeom>
        </p:spPr>
      </p:pic>
      <p:pic>
        <p:nvPicPr>
          <p:cNvPr id="7" name="Picture 6" descr="modern_minimal_apartment_interior_open_p_20260531_220502_01_pixab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1830000"/>
            <a:ext cx="3880000" cy="340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930000" cy="360000"/>
          </a:xfrm>
          <a:prstGeom prst="roundRect">
            <a:avLst/>
          </a:prstGeom>
          <a:solidFill>
            <a:srgbClr val="F2E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93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9C7A4E"/>
                </a:solidFill>
                <a:latin typeface="Noto Sans KR"/>
              </a:rPr>
              <a:t>BUDGET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A2724"/>
                </a:solidFill>
                <a:latin typeface="Noto Sans KR"/>
              </a:rPr>
              <a:t>견적 요약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4DC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00" y="1830000"/>
          <a:ext cx="7860000" cy="4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0000"/>
                <a:gridCol w="3930000"/>
              </a:tblGrid>
              <a:tr h="36923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Noto Sans KR"/>
                        </a:rPr>
                        <a:t>공사 항목</a:t>
                      </a:r>
                    </a:p>
                  </a:txBody>
                  <a:tcPr anchor="ctr">
                    <a:solidFill>
                      <a:srgbClr val="9C7A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FFFFFF"/>
                          </a:solidFill>
                          <a:latin typeface="Noto Sans KR"/>
                        </a:rPr>
                        <a:t>금액 (원)</a:t>
                      </a:r>
                    </a:p>
                  </a:txBody>
                  <a:tcPr anchor="ctr">
                    <a:solidFill>
                      <a:srgbClr val="9C7A4E"/>
                    </a:solidFill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철거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3,860,000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목공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3,360,000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도배·도장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2,280,000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바닥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3,500,000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주방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3,000,000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욕실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6,500,000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전기·조명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4,150,000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가구·붙박이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4,500,000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기타 (설비·도어·필름·청소)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5,050,000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공급가액 합계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36,200,000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관리비 (15%)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5,430,000</a:t>
                      </a:r>
                    </a:p>
                  </a:txBody>
                  <a:tcPr anchor="ctr">
                    <a:solidFill>
                      <a:srgbClr val="FBF8F3"/>
                    </a:solidFill>
                  </a:tcPr>
                </a:tc>
              </a:tr>
              <a:tr h="36924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총합계 (VAT 별도)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A2724"/>
                          </a:solidFill>
                          <a:latin typeface="Noto Sans KR"/>
                        </a:rPr>
                        <a:t>41,630,000</a:t>
                      </a:r>
                    </a:p>
                  </a:txBody>
                  <a:tcPr anchor="ctr">
                    <a:solidFill>
                      <a:srgbClr val="F2EC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