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ppt_modern minimal apartment white_22095139333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950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4750000"/>
            <a:ext cx="9144000" cy="2108000"/>
          </a:xfrm>
          <a:prstGeom prst="rect">
            <a:avLst/>
          </a:prstGeom>
          <a:solidFill>
            <a:srgbClr val="2A27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4750000"/>
            <a:ext cx="150000" cy="2108000"/>
          </a:xfrm>
          <a:prstGeom prst="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560000" y="520000"/>
            <a:ext cx="1975000" cy="38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0000" y="520000"/>
            <a:ext cx="1975000" cy="38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100" b="1">
                <a:solidFill>
                  <a:srgbClr val="FFFFFF"/>
                </a:solidFill>
                <a:latin typeface="Noto Sans KR"/>
              </a:rPr>
              <a:t>INTERIOR PROPOSAL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0000" y="5010000"/>
            <a:ext cx="790000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Noto Sans KR"/>
              </a:rPr>
              <a:t>24평_모던미니멀_제안서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0000" y="5930000"/>
            <a:ext cx="6500000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 b="0">
                <a:solidFill>
                  <a:srgbClr val="D8D4CC"/>
                </a:solidFill>
                <a:latin typeface="Noto Sans KR"/>
              </a:rPr>
              <a:t>24평 아파트 모던 미니멀 인테리어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0000" y="6138000"/>
            <a:ext cx="7900000" cy="4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1">
                <a:solidFill>
                  <a:srgbClr val="9C7A4E"/>
                </a:solidFill>
                <a:latin typeface="Noto Sans KR"/>
              </a:rPr>
              <a:t>CLIENT </a:t>
            </a:r>
            <a:r>
              <a:rPr sz="1000" b="0">
                <a:solidFill>
                  <a:srgbClr val="D8D4CC"/>
                </a:solidFill>
                <a:latin typeface="Noto Sans KR"/>
              </a:rPr>
              <a:t>고객    </a:t>
            </a:r>
            <a:r>
              <a:rPr sz="1000" b="1">
                <a:solidFill>
                  <a:srgbClr val="9C7A4E"/>
                </a:solidFill>
                <a:latin typeface="Noto Sans KR"/>
              </a:rPr>
              <a:t>DATE </a:t>
            </a:r>
            <a:r>
              <a:rPr sz="1000" b="0">
                <a:solidFill>
                  <a:srgbClr val="D8D4CC"/>
                </a:solidFill>
                <a:latin typeface="Noto Sans KR"/>
              </a:rPr>
              <a:t>2026. 05    </a:t>
            </a:r>
            <a:r>
              <a:rPr sz="1000" b="1">
                <a:solidFill>
                  <a:srgbClr val="FFFFFF"/>
                </a:solidFill>
                <a:latin typeface="Noto Sans KR"/>
              </a:rPr>
              <a:t>  Design Studio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600000" y="360000"/>
            <a:ext cx="1880000" cy="36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0000" y="360000"/>
            <a:ext cx="188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100" b="1">
                <a:solidFill>
                  <a:srgbClr val="9C7A4E"/>
                </a:solidFill>
                <a:latin typeface="Noto Sans KR"/>
              </a:rPr>
              <a:t>PROJECT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0000" y="82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2A2724"/>
                </a:solidFill>
                <a:latin typeface="Noto Sans KR"/>
              </a:rPr>
              <a:t>프로젝트 개요</a:t>
            </a:r>
          </a:p>
        </p:txBody>
      </p:sp>
      <p:sp>
        <p:nvSpPr>
          <p:cNvPr id="5" name="Rectangle 4"/>
          <p:cNvSpPr/>
          <p:nvPr/>
        </p:nvSpPr>
        <p:spPr>
          <a:xfrm>
            <a:off x="600000" y="1580000"/>
            <a:ext cx="7960000" cy="18000"/>
          </a:xfrm>
          <a:prstGeom prst="rect">
            <a:avLst/>
          </a:prstGeom>
          <a:solidFill>
            <a:srgbClr val="E4DC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20000" y="1830000"/>
            <a:ext cx="110000" cy="900000"/>
          </a:xfrm>
          <a:prstGeom prst="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0000" y="1790000"/>
            <a:ext cx="7600000" cy="11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2A2724"/>
                </a:solidFill>
                <a:latin typeface="Noto Sans KR"/>
              </a:rPr>
              <a:t>"Quiet Luxury in White Space"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0000" y="3080000"/>
            <a:ext cx="790000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0">
                <a:solidFill>
                  <a:srgbClr val="7A736A"/>
                </a:solidFill>
                <a:latin typeface="Noto Sans KR"/>
              </a:rPr>
              <a:t>무채색 베이스에 따뜻한 우드 톤을 더해 절제된 정돈감과 부드러운 안락함을 동시에 구현하는 도심형 미니멀 주거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00000" y="4658000"/>
            <a:ext cx="1810000" cy="150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00000" y="4898000"/>
            <a:ext cx="141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9C7A4E"/>
                </a:solidFill>
                <a:latin typeface="Noto Sans KR"/>
              </a:rPr>
              <a:t>24평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0000" y="5608000"/>
            <a:ext cx="1410000" cy="4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 b="0">
                <a:solidFill>
                  <a:srgbClr val="7A736A"/>
                </a:solidFill>
                <a:latin typeface="Noto Sans KR"/>
              </a:rPr>
              <a:t>전용면적 (59㎡)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650000" y="4658000"/>
            <a:ext cx="1810000" cy="150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50000" y="4898000"/>
            <a:ext cx="141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9C7A4E"/>
                </a:solidFill>
                <a:latin typeface="Noto Sans KR"/>
              </a:rPr>
              <a:t>8개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50000" y="5608000"/>
            <a:ext cx="1410000" cy="4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 b="0">
                <a:solidFill>
                  <a:srgbClr val="7A736A"/>
                </a:solidFill>
                <a:latin typeface="Noto Sans KR"/>
              </a:rPr>
              <a:t>전체 공사범위 공종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700000" y="4658000"/>
            <a:ext cx="1810000" cy="150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900000" y="4898000"/>
            <a:ext cx="141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9C7A4E"/>
                </a:solidFill>
                <a:latin typeface="Noto Sans KR"/>
              </a:rPr>
              <a:t>중급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00000" y="5608000"/>
            <a:ext cx="1410000" cy="4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 b="0">
                <a:solidFill>
                  <a:srgbClr val="7A736A"/>
                </a:solidFill>
                <a:latin typeface="Noto Sans KR"/>
              </a:rPr>
              <a:t>권장 자재 등급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750000" y="4658000"/>
            <a:ext cx="1810000" cy="150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950000" y="4898000"/>
            <a:ext cx="141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9C7A4E"/>
                </a:solidFill>
                <a:latin typeface="Noto Sans KR"/>
              </a:rPr>
              <a:t>4,200만원~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50000" y="5608000"/>
            <a:ext cx="1410000" cy="4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 b="0">
                <a:solidFill>
                  <a:srgbClr val="7A736A"/>
                </a:solidFill>
                <a:latin typeface="Noto Sans KR"/>
              </a:rPr>
              <a:t>예상 공사비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600000" y="360000"/>
            <a:ext cx="1690000" cy="36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0000" y="360000"/>
            <a:ext cx="169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100" b="1">
                <a:solidFill>
                  <a:srgbClr val="9C7A4E"/>
                </a:solidFill>
                <a:latin typeface="Noto Sans KR"/>
              </a:rPr>
              <a:t>SPACE PLANNING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0000" y="82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2A2724"/>
                </a:solidFill>
                <a:latin typeface="Noto Sans KR"/>
              </a:rPr>
              <a:t>공간 설계 컨셉</a:t>
            </a:r>
          </a:p>
        </p:txBody>
      </p:sp>
      <p:sp>
        <p:nvSpPr>
          <p:cNvPr id="5" name="Rectangle 4"/>
          <p:cNvSpPr/>
          <p:nvPr/>
        </p:nvSpPr>
        <p:spPr>
          <a:xfrm>
            <a:off x="600000" y="1580000"/>
            <a:ext cx="7960000" cy="18000"/>
          </a:xfrm>
          <a:prstGeom prst="rect">
            <a:avLst/>
          </a:prstGeom>
          <a:solidFill>
            <a:srgbClr val="E4DC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00000" y="1830000"/>
            <a:ext cx="8000000" cy="7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2A2724"/>
                </a:solidFill>
                <a:latin typeface="Noto Sans KR"/>
              </a:rPr>
              <a:t>공간 </a:t>
            </a:r>
            <a:r>
              <a:rPr sz="3200" b="1">
                <a:solidFill>
                  <a:srgbClr val="9C7A4E"/>
                </a:solidFill>
                <a:latin typeface="Noto Sans KR"/>
              </a:rPr>
              <a:t>설계 컨셉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00000" y="2630000"/>
            <a:ext cx="2493333" cy="3628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860000" y="2890000"/>
            <a:ext cx="520000" cy="520000"/>
          </a:xfrm>
          <a:prstGeom prst="ellipse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0000" y="2890000"/>
            <a:ext cx="520000" cy="52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Noto Sans KR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0000" y="3550000"/>
            <a:ext cx="1973333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700" b="1">
                <a:solidFill>
                  <a:srgbClr val="2A2724"/>
                </a:solidFill>
                <a:latin typeface="Noto Sans KR"/>
              </a:rPr>
              <a:t>LDK 통합 개방형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0000" y="4050000"/>
            <a:ext cx="2033333" cy="212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0">
                <a:solidFill>
                  <a:srgbClr val="7A736A"/>
                </a:solidFill>
                <a:latin typeface="Noto Sans KR"/>
              </a:rPr>
              <a:t>거실·주방·식당을 일체형으로 구성해 시각적 개방감 극대화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333333" y="2630000"/>
            <a:ext cx="2493333" cy="3628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3593333" y="2890000"/>
            <a:ext cx="520000" cy="520000"/>
          </a:xfrm>
          <a:prstGeom prst="ellipse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593333" y="2890000"/>
            <a:ext cx="520000" cy="52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Noto Sans KR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93333" y="3550000"/>
            <a:ext cx="1973333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700" b="1">
                <a:solidFill>
                  <a:srgbClr val="2A2724"/>
                </a:solidFill>
                <a:latin typeface="Noto Sans KR"/>
              </a:rPr>
              <a:t>동선 분리 설계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93333" y="4050000"/>
            <a:ext cx="2033333" cy="212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0">
                <a:solidFill>
                  <a:srgbClr val="7A736A"/>
                </a:solidFill>
                <a:latin typeface="Noto Sans KR"/>
              </a:rPr>
              <a:t>공용 동선과 개인 동선을 명확히 분리, 프라이버시 확보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066666" y="2630000"/>
            <a:ext cx="2493333" cy="3628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6326666" y="2890000"/>
            <a:ext cx="520000" cy="520000"/>
          </a:xfrm>
          <a:prstGeom prst="ellipse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326666" y="2890000"/>
            <a:ext cx="520000" cy="52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Noto Sans KR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26666" y="3550000"/>
            <a:ext cx="1973333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700" b="1">
                <a:solidFill>
                  <a:srgbClr val="2A2724"/>
                </a:solidFill>
                <a:latin typeface="Noto Sans KR"/>
              </a:rPr>
              <a:t>풀-하이트 수납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26666" y="4050000"/>
            <a:ext cx="2033333" cy="212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0">
                <a:solidFill>
                  <a:srgbClr val="7A736A"/>
                </a:solidFill>
                <a:latin typeface="Noto Sans KR"/>
              </a:rPr>
              <a:t>모든 수납은 벽면 일체형 천장고 붙박이로 시각적 노이즈 제거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600000" y="360000"/>
            <a:ext cx="1880000" cy="36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0000" y="360000"/>
            <a:ext cx="188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100" b="1">
                <a:solidFill>
                  <a:srgbClr val="9C7A4E"/>
                </a:solidFill>
                <a:latin typeface="Noto Sans KR"/>
              </a:rPr>
              <a:t>REFERENCE IMAGES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0000" y="82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2A2724"/>
                </a:solidFill>
                <a:latin typeface="Noto Sans KR"/>
              </a:rPr>
              <a:t>공간별 레퍼런스</a:t>
            </a:r>
          </a:p>
        </p:txBody>
      </p:sp>
      <p:sp>
        <p:nvSpPr>
          <p:cNvPr id="5" name="Rectangle 4"/>
          <p:cNvSpPr/>
          <p:nvPr/>
        </p:nvSpPr>
        <p:spPr>
          <a:xfrm>
            <a:off x="600000" y="1580000"/>
            <a:ext cx="7960000" cy="18000"/>
          </a:xfrm>
          <a:prstGeom prst="rect">
            <a:avLst/>
          </a:prstGeom>
          <a:solidFill>
            <a:srgbClr val="E4DC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modern_minimal_living_room_white_gray_wo_20260531_220451_01_pixaba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00" y="1830000"/>
            <a:ext cx="2520000" cy="3400000"/>
          </a:xfrm>
          <a:prstGeom prst="rect">
            <a:avLst/>
          </a:prstGeom>
        </p:spPr>
      </p:pic>
      <p:pic>
        <p:nvPicPr>
          <p:cNvPr id="7" name="Picture 6" descr="modern_minimal_kitchen_white_gray_interi_20260531_220453_01_pixaba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0000" y="1830000"/>
            <a:ext cx="2520000" cy="3400000"/>
          </a:xfrm>
          <a:prstGeom prst="rect">
            <a:avLst/>
          </a:prstGeom>
        </p:spPr>
      </p:pic>
      <p:pic>
        <p:nvPicPr>
          <p:cNvPr id="8" name="Picture 7" descr="modern_minimal_living_room_white_gray_wo_20260531_220451_01_pixaba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0000" y="1830000"/>
            <a:ext cx="2520000" cy="3400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600000" y="360000"/>
            <a:ext cx="1500000" cy="36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0000" y="360000"/>
            <a:ext cx="150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100" b="1">
                <a:solidFill>
                  <a:srgbClr val="9C7A4E"/>
                </a:solidFill>
                <a:latin typeface="Noto Sans KR"/>
              </a:rPr>
              <a:t>COLOR SCHEME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0000" y="82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2A2724"/>
                </a:solidFill>
                <a:latin typeface="Noto Sans KR"/>
              </a:rPr>
              <a:t>컬러 스킴</a:t>
            </a:r>
          </a:p>
        </p:txBody>
      </p:sp>
      <p:sp>
        <p:nvSpPr>
          <p:cNvPr id="5" name="Rectangle 4"/>
          <p:cNvSpPr/>
          <p:nvPr/>
        </p:nvSpPr>
        <p:spPr>
          <a:xfrm>
            <a:off x="600000" y="1580000"/>
            <a:ext cx="7960000" cy="18000"/>
          </a:xfrm>
          <a:prstGeom prst="rect">
            <a:avLst/>
          </a:prstGeom>
          <a:solidFill>
            <a:srgbClr val="E4DC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00000" y="1830000"/>
            <a:ext cx="1855000" cy="2600000"/>
          </a:xfrm>
          <a:prstGeom prst="roundRect">
            <a:avLst/>
          </a:prstGeom>
          <a:solidFill>
            <a:srgbClr val="F5F3EE"/>
          </a:solidFill>
          <a:ln w="9525">
            <a:solidFill>
              <a:srgbClr val="E4DCD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00000" y="2880000"/>
            <a:ext cx="1855000" cy="50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2200" b="1">
                <a:solidFill>
                  <a:srgbClr val="2C2A26"/>
                </a:solidFill>
                <a:latin typeface="Noto Sans KR"/>
              </a:rPr>
              <a:t>60%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00000" y="4550000"/>
            <a:ext cx="1855000" cy="110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00000" y="4670000"/>
            <a:ext cx="1855000" cy="3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2A2724"/>
                </a:solidFill>
                <a:latin typeface="Noto Sans KR"/>
              </a:rPr>
              <a:t>Soft White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0000" y="5050000"/>
            <a:ext cx="1855000" cy="3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0">
                <a:solidFill>
                  <a:srgbClr val="7A736A"/>
                </a:solidFill>
                <a:latin typeface="Noto Sans KR"/>
              </a:rPr>
              <a:t>#F5F3EE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0000" y="5330000"/>
            <a:ext cx="1855000" cy="3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0">
                <a:solidFill>
                  <a:srgbClr val="7A736A"/>
                </a:solidFill>
                <a:latin typeface="Noto Sans KR"/>
              </a:rPr>
              <a:t>벽·천장 기본 베이스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635000" y="1830000"/>
            <a:ext cx="1855000" cy="2600000"/>
          </a:xfrm>
          <a:prstGeom prst="roundRect">
            <a:avLst/>
          </a:prstGeom>
          <a:solidFill>
            <a:srgbClr val="C9A57B"/>
          </a:solidFill>
          <a:ln w="9525">
            <a:solidFill>
              <a:srgbClr val="E4DCD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635000" y="2880000"/>
            <a:ext cx="1855000" cy="50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2200" b="1">
                <a:solidFill>
                  <a:srgbClr val="2C2A26"/>
                </a:solidFill>
                <a:latin typeface="Noto Sans KR"/>
              </a:rPr>
              <a:t>20%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635000" y="4550000"/>
            <a:ext cx="1855000" cy="110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635000" y="4670000"/>
            <a:ext cx="1855000" cy="3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2A2724"/>
                </a:solidFill>
                <a:latin typeface="Noto Sans KR"/>
              </a:rPr>
              <a:t>Warm Oak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35000" y="5050000"/>
            <a:ext cx="1855000" cy="3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0">
                <a:solidFill>
                  <a:srgbClr val="7A736A"/>
                </a:solidFill>
                <a:latin typeface="Noto Sans KR"/>
              </a:rPr>
              <a:t>#C9A57B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35000" y="5330000"/>
            <a:ext cx="1855000" cy="3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0">
                <a:solidFill>
                  <a:srgbClr val="7A736A"/>
                </a:solidFill>
                <a:latin typeface="Noto Sans KR"/>
              </a:rPr>
              <a:t>바닥재·주방·우드 포인트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670000" y="1830000"/>
            <a:ext cx="1855000" cy="2600000"/>
          </a:xfrm>
          <a:prstGeom prst="roundRect">
            <a:avLst/>
          </a:prstGeom>
          <a:solidFill>
            <a:srgbClr val="A8A39C"/>
          </a:solidFill>
          <a:ln w="9525">
            <a:solidFill>
              <a:srgbClr val="E4DCD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670000" y="2880000"/>
            <a:ext cx="1855000" cy="50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2200" b="1">
                <a:solidFill>
                  <a:srgbClr val="2C2A26"/>
                </a:solidFill>
                <a:latin typeface="Noto Sans KR"/>
              </a:rPr>
              <a:t>10%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670000" y="4550000"/>
            <a:ext cx="1855000" cy="110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670000" y="4670000"/>
            <a:ext cx="1855000" cy="3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2A2724"/>
                </a:solidFill>
                <a:latin typeface="Noto Sans KR"/>
              </a:rPr>
              <a:t>Pebble Gray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70000" y="5050000"/>
            <a:ext cx="1855000" cy="3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0">
                <a:solidFill>
                  <a:srgbClr val="7A736A"/>
                </a:solidFill>
                <a:latin typeface="Noto Sans KR"/>
              </a:rPr>
              <a:t>#A8A39C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70000" y="5330000"/>
            <a:ext cx="1855000" cy="3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0">
                <a:solidFill>
                  <a:srgbClr val="7A736A"/>
                </a:solidFill>
                <a:latin typeface="Noto Sans KR"/>
              </a:rPr>
              <a:t>패브릭·러그·보조 마감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705000" y="1830000"/>
            <a:ext cx="1855000" cy="2600000"/>
          </a:xfrm>
          <a:prstGeom prst="roundRect">
            <a:avLst/>
          </a:prstGeom>
          <a:solidFill>
            <a:srgbClr val="2B2B2B"/>
          </a:solidFill>
          <a:ln w="9525">
            <a:solidFill>
              <a:srgbClr val="E4DCD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05000" y="2880000"/>
            <a:ext cx="1855000" cy="50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2200" b="1">
                <a:solidFill>
                  <a:srgbClr val="FFFFFF"/>
                </a:solidFill>
                <a:latin typeface="Noto Sans KR"/>
              </a:rPr>
              <a:t>10%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705000" y="4550000"/>
            <a:ext cx="1855000" cy="110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05000" y="4670000"/>
            <a:ext cx="1855000" cy="3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2A2724"/>
                </a:solidFill>
                <a:latin typeface="Noto Sans KR"/>
              </a:rPr>
              <a:t>Charcoal Black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705000" y="5050000"/>
            <a:ext cx="1855000" cy="3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0">
                <a:solidFill>
                  <a:srgbClr val="7A736A"/>
                </a:solidFill>
                <a:latin typeface="Noto Sans KR"/>
              </a:rPr>
              <a:t>#2B2B2B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705000" y="5330000"/>
            <a:ext cx="1855000" cy="3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0">
                <a:solidFill>
                  <a:srgbClr val="7A736A"/>
                </a:solidFill>
                <a:latin typeface="Noto Sans KR"/>
              </a:rPr>
              <a:t>조명·손잡이·가전 포인트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600000" y="360000"/>
            <a:ext cx="2165000" cy="36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0000" y="360000"/>
            <a:ext cx="2165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100" b="1">
                <a:solidFill>
                  <a:srgbClr val="9C7A4E"/>
                </a:solidFill>
                <a:latin typeface="Noto Sans KR"/>
              </a:rPr>
              <a:t>FINISHING MATERIALS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0000" y="82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2A2724"/>
                </a:solidFill>
                <a:latin typeface="Noto Sans KR"/>
              </a:rPr>
              <a:t>마감재 제안</a:t>
            </a:r>
          </a:p>
        </p:txBody>
      </p:sp>
      <p:sp>
        <p:nvSpPr>
          <p:cNvPr id="5" name="Rectangle 4"/>
          <p:cNvSpPr/>
          <p:nvPr/>
        </p:nvSpPr>
        <p:spPr>
          <a:xfrm>
            <a:off x="600000" y="1580000"/>
            <a:ext cx="7960000" cy="18000"/>
          </a:xfrm>
          <a:prstGeom prst="rect">
            <a:avLst/>
          </a:prstGeom>
          <a:solidFill>
            <a:srgbClr val="E4DC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modern_minimal_apartment_interior_open_p_20260531_220502_01_pixaba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0000" y="1830000"/>
            <a:ext cx="3550000" cy="4500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80000" y="1900000"/>
            <a:ext cx="150000" cy="150000"/>
          </a:xfrm>
          <a:prstGeom prst="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0000" y="1830000"/>
            <a:ext cx="3900000" cy="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A2724"/>
                </a:solidFill>
                <a:latin typeface="Noto Sans KR"/>
              </a:rPr>
              <a:t>바닥 — 강마루 와이드 플랭크 (1200×190mm, 내추럴 오크 톤)</a:t>
            </a:r>
          </a:p>
        </p:txBody>
      </p:sp>
      <p:sp>
        <p:nvSpPr>
          <p:cNvPr id="9" name="Rectangle 8"/>
          <p:cNvSpPr/>
          <p:nvPr/>
        </p:nvSpPr>
        <p:spPr>
          <a:xfrm>
            <a:off x="680000" y="2520000"/>
            <a:ext cx="150000" cy="150000"/>
          </a:xfrm>
          <a:prstGeom prst="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000" y="2450000"/>
            <a:ext cx="3900000" cy="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A2724"/>
                </a:solidFill>
                <a:latin typeface="Noto Sans KR"/>
              </a:rPr>
              <a:t>벽 — 실크 벽지 Soft White + 포인트 무광 도장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0000" y="3140000"/>
            <a:ext cx="150000" cy="150000"/>
          </a:xfrm>
          <a:prstGeom prst="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60000" y="3070000"/>
            <a:ext cx="3900000" cy="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A2724"/>
                </a:solidFill>
                <a:latin typeface="Noto Sans KR"/>
              </a:rPr>
              <a:t>주방 — 매트 화이트+오크 핸들리스 도어, 엔지니어드 스톤 상판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80000" y="3760000"/>
            <a:ext cx="150000" cy="150000"/>
          </a:xfrm>
          <a:prstGeom prst="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60000" y="3690000"/>
            <a:ext cx="3900000" cy="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A2724"/>
                </a:solidFill>
                <a:latin typeface="Noto Sans KR"/>
              </a:rPr>
              <a:t>욕실 — 포세린 무광 타일 300×600mm, 매트 블랙 수전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80000" y="4380000"/>
            <a:ext cx="150000" cy="150000"/>
          </a:xfrm>
          <a:prstGeom prst="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0000" y="4310000"/>
            <a:ext cx="3900000" cy="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A2724"/>
                </a:solidFill>
                <a:latin typeface="Noto Sans KR"/>
              </a:rPr>
              <a:t>문 — 히든도어 또는 9피트 도어, 전 실 통일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600000" y="360000"/>
            <a:ext cx="1595000" cy="36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0000" y="360000"/>
            <a:ext cx="1595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100" b="1">
                <a:solidFill>
                  <a:srgbClr val="9C7A4E"/>
                </a:solidFill>
                <a:latin typeface="Noto Sans KR"/>
              </a:rPr>
              <a:t>COST ESTIMATE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0000" y="82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2A2724"/>
                </a:solidFill>
                <a:latin typeface="Noto Sans KR"/>
              </a:rPr>
              <a:t>공사비 요약</a:t>
            </a:r>
          </a:p>
        </p:txBody>
      </p:sp>
      <p:sp>
        <p:nvSpPr>
          <p:cNvPr id="5" name="Rectangle 4"/>
          <p:cNvSpPr/>
          <p:nvPr/>
        </p:nvSpPr>
        <p:spPr>
          <a:xfrm>
            <a:off x="600000" y="1580000"/>
            <a:ext cx="7960000" cy="18000"/>
          </a:xfrm>
          <a:prstGeom prst="rect">
            <a:avLst/>
          </a:prstGeom>
          <a:solidFill>
            <a:srgbClr val="E4DC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00" y="1830000"/>
          <a:ext cx="7860000" cy="48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0000"/>
                <a:gridCol w="2620000"/>
                <a:gridCol w="2620000"/>
              </a:tblGrid>
              <a:tr h="40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Noto Sans KR"/>
                        </a:rPr>
                        <a:t>공사 항목</a:t>
                      </a:r>
                    </a:p>
                  </a:txBody>
                  <a:tcPr anchor="ctr">
                    <a:solidFill>
                      <a:srgbClr val="9C7A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Noto Sans KR"/>
                        </a:rPr>
                        <a:t>주요 내용</a:t>
                      </a:r>
                    </a:p>
                  </a:txBody>
                  <a:tcPr anchor="ctr">
                    <a:solidFill>
                      <a:srgbClr val="9C7A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Noto Sans KR"/>
                        </a:rPr>
                        <a:t>예상 금액</a:t>
                      </a:r>
                    </a:p>
                  </a:txBody>
                  <a:tcPr anchor="ctr">
                    <a:solidFill>
                      <a:srgbClr val="9C7A4E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철거 공사</a:t>
                      </a:r>
                    </a:p>
                  </a:txBody>
                  <a:tcPr anchor="ctr">
                    <a:solidFill>
                      <a:srgbClr val="FB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기존 마감재·설비 철거 및 폐기물 처리</a:t>
                      </a:r>
                    </a:p>
                  </a:txBody>
                  <a:tcPr anchor="ctr">
                    <a:solidFill>
                      <a:srgbClr val="FB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약 386만원</a:t>
                      </a:r>
                    </a:p>
                  </a:txBody>
                  <a:tcPr anchor="ctr">
                    <a:solidFill>
                      <a:srgbClr val="FB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목공 공사</a:t>
                      </a:r>
                    </a:p>
                  </a:txBody>
                  <a:tcPr anchor="ctr">
                    <a:solidFill>
                      <a:srgbClr val="F2ECE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벽체·천장 석고보드 목작업</a:t>
                      </a:r>
                    </a:p>
                  </a:txBody>
                  <a:tcPr anchor="ctr">
                    <a:solidFill>
                      <a:srgbClr val="F2ECE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약 336만원</a:t>
                      </a:r>
                    </a:p>
                  </a:txBody>
                  <a:tcPr anchor="ctr">
                    <a:solidFill>
                      <a:srgbClr val="F2ECE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도배·도장</a:t>
                      </a:r>
                    </a:p>
                  </a:txBody>
                  <a:tcPr anchor="ctr">
                    <a:solidFill>
                      <a:srgbClr val="FB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실크 벽지 전체 + 포인트 도장</a:t>
                      </a:r>
                    </a:p>
                  </a:txBody>
                  <a:tcPr anchor="ctr">
                    <a:solidFill>
                      <a:srgbClr val="FB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약 228만원</a:t>
                      </a:r>
                    </a:p>
                  </a:txBody>
                  <a:tcPr anchor="ctr">
                    <a:solidFill>
                      <a:srgbClr val="FB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바닥 공사</a:t>
                      </a:r>
                    </a:p>
                  </a:txBody>
                  <a:tcPr anchor="ctr">
                    <a:solidFill>
                      <a:srgbClr val="F2ECE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강마루 와이드 플랭크 (20평)</a:t>
                      </a:r>
                    </a:p>
                  </a:txBody>
                  <a:tcPr anchor="ctr">
                    <a:solidFill>
                      <a:srgbClr val="F2ECE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약 350만원</a:t>
                      </a:r>
                    </a:p>
                  </a:txBody>
                  <a:tcPr anchor="ctr">
                    <a:solidFill>
                      <a:srgbClr val="F2ECE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주방 공사</a:t>
                      </a:r>
                    </a:p>
                  </a:txBody>
                  <a:tcPr anchor="ctr">
                    <a:solidFill>
                      <a:srgbClr val="FB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싱크대 상하부 교체 (3m)</a:t>
                      </a:r>
                    </a:p>
                  </a:txBody>
                  <a:tcPr anchor="ctr">
                    <a:solidFill>
                      <a:srgbClr val="FB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약 300만원</a:t>
                      </a:r>
                    </a:p>
                  </a:txBody>
                  <a:tcPr anchor="ctr">
                    <a:solidFill>
                      <a:srgbClr val="FB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욕실 공사</a:t>
                      </a:r>
                    </a:p>
                  </a:txBody>
                  <a:tcPr anchor="ctr">
                    <a:solidFill>
                      <a:srgbClr val="F2ECE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욕실 전체 리모델링 2개소</a:t>
                      </a:r>
                    </a:p>
                  </a:txBody>
                  <a:tcPr anchor="ctr">
                    <a:solidFill>
                      <a:srgbClr val="F2ECE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약 650만원</a:t>
                      </a:r>
                    </a:p>
                  </a:txBody>
                  <a:tcPr anchor="ctr">
                    <a:solidFill>
                      <a:srgbClr val="F2ECE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전기·조명</a:t>
                      </a:r>
                    </a:p>
                  </a:txBody>
                  <a:tcPr anchor="ctr">
                    <a:solidFill>
                      <a:srgbClr val="FB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배선·콘센트·LED 조명 기구 일체</a:t>
                      </a:r>
                    </a:p>
                  </a:txBody>
                  <a:tcPr anchor="ctr">
                    <a:solidFill>
                      <a:srgbClr val="FB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약 415만원</a:t>
                      </a:r>
                    </a:p>
                  </a:txBody>
                  <a:tcPr anchor="ctr">
                    <a:solidFill>
                      <a:srgbClr val="FB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가구·붙박이</a:t>
                      </a:r>
                    </a:p>
                  </a:txBody>
                  <a:tcPr anchor="ctr">
                    <a:solidFill>
                      <a:srgbClr val="F2ECE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드레스룸·붙박이장 제작설치</a:t>
                      </a:r>
                    </a:p>
                  </a:txBody>
                  <a:tcPr anchor="ctr">
                    <a:solidFill>
                      <a:srgbClr val="F2ECE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약 450만원</a:t>
                      </a:r>
                    </a:p>
                  </a:txBody>
                  <a:tcPr anchor="ctr">
                    <a:solidFill>
                      <a:srgbClr val="F2ECE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기타 (도어·필름·청소 등)</a:t>
                      </a:r>
                    </a:p>
                  </a:txBody>
                  <a:tcPr anchor="ctr">
                    <a:solidFill>
                      <a:srgbClr val="FB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방문 교체·필름 랩핑·준공청소</a:t>
                      </a:r>
                    </a:p>
                  </a:txBody>
                  <a:tcPr anchor="ctr">
                    <a:solidFill>
                      <a:srgbClr val="FB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약 305만원</a:t>
                      </a:r>
                    </a:p>
                  </a:txBody>
                  <a:tcPr anchor="ctr">
                    <a:solidFill>
                      <a:srgbClr val="FB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관리비 (15%)</a:t>
                      </a:r>
                    </a:p>
                  </a:txBody>
                  <a:tcPr anchor="ctr">
                    <a:solidFill>
                      <a:srgbClr val="F2ECE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현장 관리·운영비 포함</a:t>
                      </a:r>
                    </a:p>
                  </a:txBody>
                  <a:tcPr anchor="ctr">
                    <a:solidFill>
                      <a:srgbClr val="F2ECE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약 543만원</a:t>
                      </a:r>
                    </a:p>
                  </a:txBody>
                  <a:tcPr anchor="ctr">
                    <a:solidFill>
                      <a:srgbClr val="F2ECE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합 계 (VAT 별도)</a:t>
                      </a:r>
                    </a:p>
                  </a:txBody>
                  <a:tcPr anchor="ctr">
                    <a:solidFill>
                      <a:srgbClr val="FB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※ 현장 실측 후 확정 견적 별도 제공</a:t>
                      </a:r>
                    </a:p>
                  </a:txBody>
                  <a:tcPr anchor="ctr">
                    <a:solidFill>
                      <a:srgbClr val="FB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2A2724"/>
                          </a:solidFill>
                          <a:latin typeface="Noto Sans KR"/>
                        </a:rPr>
                        <a:t>약 3,963만원~</a:t>
                      </a:r>
                    </a:p>
                  </a:txBody>
                  <a:tcPr anchor="ctr">
                    <a:solidFill>
                      <a:srgbClr val="FBF8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600000" y="360000"/>
            <a:ext cx="2260000" cy="36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0000" y="360000"/>
            <a:ext cx="2260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100" b="1">
                <a:solidFill>
                  <a:srgbClr val="9C7A4E"/>
                </a:solidFill>
                <a:latin typeface="Noto Sans KR"/>
              </a:rPr>
              <a:t>FURNITURE &amp; LIGHTING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0000" y="82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2A2724"/>
                </a:solidFill>
                <a:latin typeface="Noto Sans KR"/>
              </a:rPr>
              <a:t>가구·조명 계획</a:t>
            </a:r>
          </a:p>
        </p:txBody>
      </p:sp>
      <p:sp>
        <p:nvSpPr>
          <p:cNvPr id="5" name="Rectangle 4"/>
          <p:cNvSpPr/>
          <p:nvPr/>
        </p:nvSpPr>
        <p:spPr>
          <a:xfrm>
            <a:off x="600000" y="1580000"/>
            <a:ext cx="7960000" cy="18000"/>
          </a:xfrm>
          <a:prstGeom prst="rect">
            <a:avLst/>
          </a:prstGeom>
          <a:solidFill>
            <a:srgbClr val="E4DC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modern_minimal_living_room_white_gray_wo_20260531_220451_02_pixaba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0000" y="1830000"/>
            <a:ext cx="3550000" cy="4500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80000" y="1900000"/>
            <a:ext cx="150000" cy="150000"/>
          </a:xfrm>
          <a:prstGeom prst="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0000" y="1830000"/>
            <a:ext cx="3900000" cy="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A2724"/>
                </a:solidFill>
                <a:latin typeface="Noto Sans KR"/>
              </a:rPr>
              <a:t>거실 — 그레이 패브릭 로우 소파 + 오크 라운드 테이블</a:t>
            </a:r>
          </a:p>
        </p:txBody>
      </p:sp>
      <p:sp>
        <p:nvSpPr>
          <p:cNvPr id="9" name="Rectangle 8"/>
          <p:cNvSpPr/>
          <p:nvPr/>
        </p:nvSpPr>
        <p:spPr>
          <a:xfrm>
            <a:off x="680000" y="2520000"/>
            <a:ext cx="150000" cy="150000"/>
          </a:xfrm>
          <a:prstGeom prst="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000" y="2450000"/>
            <a:ext cx="3900000" cy="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A2724"/>
                </a:solidFill>
                <a:latin typeface="Noto Sans KR"/>
              </a:rPr>
              <a:t>TV벽 — 매립형 로우보이 (H400mm 이하), 화이트+오크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0000" y="3140000"/>
            <a:ext cx="150000" cy="150000"/>
          </a:xfrm>
          <a:prstGeom prst="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60000" y="3070000"/>
            <a:ext cx="3900000" cy="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A2724"/>
                </a:solidFill>
                <a:latin typeface="Noto Sans KR"/>
              </a:rPr>
              <a:t>안방 — 패브릭 헤드보드 퀸 침대 + 핸들리스 협탁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80000" y="3760000"/>
            <a:ext cx="150000" cy="150000"/>
          </a:xfrm>
          <a:prstGeom prst="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60000" y="3690000"/>
            <a:ext cx="3900000" cy="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A2724"/>
                </a:solidFill>
                <a:latin typeface="Noto Sans KR"/>
              </a:rPr>
              <a:t>조명 — 전 공간 3000K 다운라이트 + 간접 LED + 블랙 펜던트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80000" y="4380000"/>
            <a:ext cx="150000" cy="150000"/>
          </a:xfrm>
          <a:prstGeom prst="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0000" y="4310000"/>
            <a:ext cx="3900000" cy="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A2724"/>
                </a:solidFill>
                <a:latin typeface="Noto Sans KR"/>
              </a:rPr>
              <a:t>디머 — 전 공간 조광 스위치 적용, 시간대별 분위기 연출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C2A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0000" y="2700000"/>
            <a:ext cx="7600000" cy="9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FFFFFF"/>
                </a:solidFill>
                <a:latin typeface="Noto Sans KR"/>
              </a:rPr>
              <a:t>함께 만들어가는
당신만의 공간</a:t>
            </a:r>
          </a:p>
        </p:txBody>
      </p:sp>
      <p:sp>
        <p:nvSpPr>
          <p:cNvPr id="4" name="Rectangle 3"/>
          <p:cNvSpPr/>
          <p:nvPr/>
        </p:nvSpPr>
        <p:spPr>
          <a:xfrm>
            <a:off x="770000" y="3650000"/>
            <a:ext cx="2600000" cy="28000"/>
          </a:xfrm>
          <a:prstGeom prst="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0000" y="3950000"/>
            <a:ext cx="7600000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0">
                <a:solidFill>
                  <a:srgbClr val="CCCCCC"/>
                </a:solidFill>
                <a:latin typeface="Noto Sans KR"/>
              </a:rPr>
              <a:t>본 제안서는 예비 기획안이며, 현장 실측 후 정확한 설계·견적이 제공됩니다.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0000" y="4550000"/>
            <a:ext cx="7600000" cy="4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FFFFFF"/>
                </a:solidFill>
                <a:latin typeface="Noto Sans KR"/>
              </a:rPr>
              <a:t>Design Studio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0000" y="5150000"/>
            <a:ext cx="8000000" cy="4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>
                <a:solidFill>
                  <a:srgbClr val="9C7A4E"/>
                </a:solidFill>
                <a:latin typeface="Noto Sans KR"/>
              </a:rPr>
              <a:t>MAIL </a:t>
            </a:r>
            <a:r>
              <a:rPr sz="1100" b="0">
                <a:solidFill>
                  <a:srgbClr val="CCCCCC"/>
                </a:solidFill>
                <a:latin typeface="Noto Sans KR"/>
              </a:rPr>
              <a:t>mpu00115@gmail.com 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