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150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60000" y="250000"/>
            <a:ext cx="6000000" cy="7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2400" b="1">
                <a:solidFill>
                  <a:srgbClr val="FFFFFF"/>
                </a:solidFill>
                <a:latin typeface="Pretendard"/>
              </a:rPr>
              <a:t>강산건축디자인</a:t>
            </a:r>
          </a:p>
          <a:p>
            <a:r>
              <a:rPr sz="1100" b="0">
                <a:solidFill>
                  <a:srgbClr val="CFC8BD"/>
                </a:solidFill>
                <a:latin typeface="Pretendard"/>
              </a:rPr>
              <a:t>건설업 · 실내인테리어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00000" y="330000"/>
            <a:ext cx="2800000" cy="5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800" b="1">
                <a:solidFill>
                  <a:srgbClr val="C9A57B"/>
                </a:solidFill>
                <a:latin typeface="Pretendard"/>
              </a:rPr>
              <a:t>QUOTATION</a:t>
            </a:r>
          </a:p>
          <a:p>
            <a:pPr algn="r"/>
            <a:r>
              <a:rPr sz="1000" b="0">
                <a:solidFill>
                  <a:srgbClr val="CFC8BD"/>
                </a:solidFill>
                <a:latin typeface="Pretendard"/>
              </a:rPr>
              <a:t>2026.06.01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0000" y="135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ESTIMATE FOR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000" y="1770000"/>
            <a:ext cx="5200000" cy="8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600" b="1">
                <a:solidFill>
                  <a:srgbClr val="2B2B2B"/>
                </a:solidFill>
                <a:latin typeface="Pretendard"/>
              </a:rPr>
              <a:t>고객</a:t>
            </a:r>
          </a:p>
          <a:p>
            <a:r>
              <a:rPr sz="1200" b="0">
                <a:solidFill>
                  <a:srgbClr val="A8A39C"/>
                </a:solidFill>
                <a:latin typeface="Pretendard"/>
              </a:rPr>
              <a:t>30평 사무실 리모델링 (약 99㎡, 신규 꾸미기, 중급 자재)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0000" y="270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0000" y="31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철거공사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50000" y="3240000"/>
            <a:ext cx="2353556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650000" y="31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4,500,000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0000" y="35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목공·파티션공사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450000" y="3600000"/>
            <a:ext cx="50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650000" y="35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9,560,000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000" y="390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바닥공사 (데코타일)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450000" y="3960000"/>
            <a:ext cx="941422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50000" y="390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1,800,000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0000" y="426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도장공사 (벽+천장)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450000" y="4320000"/>
            <a:ext cx="4361924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650000" y="426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8,340,000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0000" y="462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전기공사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450000" y="4680000"/>
            <a:ext cx="1830543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50000" y="462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3,500,000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0000" y="49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조명공사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450000" y="5040000"/>
            <a:ext cx="1307531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650000" y="49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2,500,000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0000" y="53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창호·문공사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450000" y="5400000"/>
            <a:ext cx="941422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650000" y="53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1,800,000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0000" y="570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냉난방공사 (시스템에어컨)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450000" y="5760000"/>
            <a:ext cx="3661087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650000" y="570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7,000,000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800000" y="5550000"/>
            <a:ext cx="3780000" cy="95000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공급가액  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39,800,000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관리비·잡비(15%)  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5,970,000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200" b="1">
                <a:solidFill>
                  <a:srgbClr val="2B2B2B"/>
                </a:solidFill>
                <a:latin typeface="Pretendard"/>
              </a:rPr>
              <a:t>합계 (VAT별도)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500" b="1">
                <a:solidFill>
                  <a:srgbClr val="C9A57B"/>
                </a:solidFill>
                <a:latin typeface="Pretendard"/>
              </a:rPr>
              <a:t>₩45,770,000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60000" y="6250000"/>
            <a:ext cx="8020000" cy="14000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60000" y="6310000"/>
            <a:ext cx="8100000" cy="52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800" b="0">
                <a:solidFill>
                  <a:srgbClr val="A8A39C"/>
                </a:solidFill>
                <a:latin typeface="Pretendard"/>
              </a:rPr>
              <a:t>강산건축디자인  |  대표 권민재  |  사업자 418-34-01340  |  울산 중구 서동 600, 2F 201  |  010-8089-2411</a:t>
            </a:r>
          </a:p>
          <a:p>
            <a:r>
              <a:rPr sz="800" b="0">
                <a:solidFill>
                  <a:srgbClr val="A8A39C"/>
                </a:solidFill>
                <a:latin typeface="Pretendard"/>
              </a:rPr>
              <a:t>견적 유효기간 5일  ·  결제 계약10%/착수20%/중도60%/잔금10%  ·  입금 농협은행 권민재 302-1782-9115-01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