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150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2400" b="1">
                <a:solidFill>
                  <a:srgbClr val="FFFFFF"/>
                </a:solidFill>
                <a:latin typeface="Pretendard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Pretendard"/>
              </a:rPr>
              <a:t>건설업 · 실내인테리어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800" b="1">
                <a:solidFill>
                  <a:srgbClr val="C9A57B"/>
                </a:solidFill>
                <a:latin typeface="Pretendard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Pretendard"/>
              </a:rPr>
              <a:t>2026.06.01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600" b="1">
                <a:solidFill>
                  <a:srgbClr val="2B2B2B"/>
                </a:solidFill>
                <a:latin typeface="Pretendard"/>
              </a:rPr>
              <a:t>고객</a:t>
            </a:r>
          </a:p>
          <a:p>
            <a:r>
              <a:rPr sz="1200" b="0">
                <a:solidFill>
                  <a:srgbClr val="A8A39C"/>
                </a:solidFill>
                <a:latin typeface="Pretendard"/>
              </a:rPr>
              <a:t>34평 아파트 인테리어 리모델링 (철거~가구 전체)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0000" y="270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철거공사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50000" y="3240000"/>
            <a:ext cx="3833333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4,600,000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목공공사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450000" y="3600000"/>
            <a:ext cx="4583333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5,500,000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도배·도장공사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450000" y="3960000"/>
            <a:ext cx="39875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4,785,000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0000" y="426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바닥공사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450000" y="4320000"/>
            <a:ext cx="35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50000" y="426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4,200,000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0000" y="462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욕실공사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450000" y="4680000"/>
            <a:ext cx="50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50000" y="462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6,000,000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0000" y="49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주방공사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450000" y="5040000"/>
            <a:ext cx="375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650000" y="49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4,500,000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0000" y="53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전기·조명공사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450000" y="5400000"/>
            <a:ext cx="25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650000" y="53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3,000,000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0000" y="57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가구공사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450000" y="5760000"/>
            <a:ext cx="15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650000" y="57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1,800,000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공급가액  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34,885,000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관리비·잡비(15%) 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5,232,750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200" b="1">
                <a:solidFill>
                  <a:srgbClr val="2B2B2B"/>
                </a:solidFill>
                <a:latin typeface="Pretendard"/>
              </a:rPr>
              <a:t>합계 (VAT별도)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500" b="1">
                <a:solidFill>
                  <a:srgbClr val="C9A57B"/>
                </a:solidFill>
                <a:latin typeface="Pretendard"/>
              </a:rPr>
              <a:t>₩40,117,750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800" b="0">
                <a:solidFill>
                  <a:srgbClr val="A8A39C"/>
                </a:solidFill>
                <a:latin typeface="Pretendard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A8A39C"/>
                </a:solidFill>
                <a:latin typeface="Pretendard"/>
              </a:rPr>
              <a:t>견적 유효기간 5일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