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1150000"/>
          </a:xfrm>
          <a:prstGeom prst="rect">
            <a:avLst/>
          </a:prstGeom>
          <a:solidFill>
            <a:srgbClr val="2B2B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60000" y="250000"/>
            <a:ext cx="6000000" cy="70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r>
              <a:rPr sz="2400" b="1">
                <a:solidFill>
                  <a:srgbClr val="FFFFFF"/>
                </a:solidFill>
                <a:latin typeface="Pretendard"/>
              </a:rPr>
              <a:t>강산건축디자인</a:t>
            </a:r>
          </a:p>
          <a:p>
            <a:r>
              <a:rPr sz="1100" b="0">
                <a:solidFill>
                  <a:srgbClr val="CFC8BD"/>
                </a:solidFill>
                <a:latin typeface="Pretendard"/>
              </a:rPr>
              <a:t>건설업 · 실내인테리어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00000" y="330000"/>
            <a:ext cx="2800000" cy="50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r"/>
            <a:r>
              <a:rPr sz="1800" b="1">
                <a:solidFill>
                  <a:srgbClr val="C9A57B"/>
                </a:solidFill>
                <a:latin typeface="Pretendard"/>
              </a:rPr>
              <a:t>QUOTATION</a:t>
            </a:r>
          </a:p>
          <a:p>
            <a:pPr algn="r"/>
            <a:r>
              <a:rPr sz="1000" b="0">
                <a:solidFill>
                  <a:srgbClr val="CFC8BD"/>
                </a:solidFill>
                <a:latin typeface="Pretendard"/>
              </a:rPr>
              <a:t>2026.06.01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0000" y="1350000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ESTIMATE FOR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0000" y="1770000"/>
            <a:ext cx="5200000" cy="80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r>
              <a:rPr sz="1600" b="1">
                <a:solidFill>
                  <a:srgbClr val="2B2B2B"/>
                </a:solidFill>
                <a:latin typeface="Pretendard"/>
              </a:rPr>
              <a:t>고객</a:t>
            </a:r>
          </a:p>
          <a:p>
            <a:r>
              <a:rPr sz="1200" b="0">
                <a:solidFill>
                  <a:srgbClr val="A8A39C"/>
                </a:solidFill>
                <a:latin typeface="Pretendard"/>
              </a:rPr>
              <a:t>15평 미용실 인테리어 (스켈레톤 → 완공)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0000" y="2700000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COST BREAKDOWN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60000" y="3180000"/>
            <a:ext cx="18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r>
              <a:rPr sz="1100" b="0">
                <a:solidFill>
                  <a:srgbClr val="2B2B2B"/>
                </a:solidFill>
                <a:latin typeface="Pretendard"/>
              </a:rPr>
              <a:t>철거·폐기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450000" y="3240000"/>
            <a:ext cx="397727" cy="230000"/>
          </a:xfrm>
          <a:prstGeom prst="round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650000" y="3180000"/>
            <a:ext cx="10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pPr algn="r"/>
            <a:r>
              <a:rPr sz="1100" b="1">
                <a:solidFill>
                  <a:srgbClr val="2B2B2B"/>
                </a:solidFill>
                <a:latin typeface="Pretendard"/>
              </a:rPr>
              <a:t>700,000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60000" y="3540000"/>
            <a:ext cx="18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r>
              <a:rPr sz="1100" b="0">
                <a:solidFill>
                  <a:srgbClr val="2B2B2B"/>
                </a:solidFill>
                <a:latin typeface="Pretendard"/>
              </a:rPr>
              <a:t>바닥공사 (포세린 타일)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2450000" y="3600000"/>
            <a:ext cx="2840909" cy="230000"/>
          </a:xfrm>
          <a:prstGeom prst="round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650000" y="3540000"/>
            <a:ext cx="10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pPr algn="r"/>
            <a:r>
              <a:rPr sz="1100" b="1">
                <a:solidFill>
                  <a:srgbClr val="2B2B2B"/>
                </a:solidFill>
                <a:latin typeface="Pretendard"/>
              </a:rPr>
              <a:t>5,000,000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60000" y="3900000"/>
            <a:ext cx="18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r>
              <a:rPr sz="1100" b="0">
                <a:solidFill>
                  <a:srgbClr val="2B2B2B"/>
                </a:solidFill>
                <a:latin typeface="Pretendard"/>
              </a:rPr>
              <a:t>벽마감 (마이크로 시멘트)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2450000" y="3960000"/>
            <a:ext cx="5000000" cy="230000"/>
          </a:xfrm>
          <a:prstGeom prst="round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650000" y="3900000"/>
            <a:ext cx="10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pPr algn="r"/>
            <a:r>
              <a:rPr sz="1100" b="1">
                <a:solidFill>
                  <a:srgbClr val="2B2B2B"/>
                </a:solidFill>
                <a:latin typeface="Pretendard"/>
              </a:rPr>
              <a:t>8,800,000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60000" y="4260000"/>
            <a:ext cx="18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r>
              <a:rPr sz="1100" b="0">
                <a:solidFill>
                  <a:srgbClr val="2B2B2B"/>
                </a:solidFill>
                <a:latin typeface="Pretendard"/>
              </a:rPr>
              <a:t>목공공사 (루버·천장·카운터)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2450000" y="4320000"/>
            <a:ext cx="4829545" cy="230000"/>
          </a:xfrm>
          <a:prstGeom prst="round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650000" y="4260000"/>
            <a:ext cx="10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pPr algn="r"/>
            <a:r>
              <a:rPr sz="1100" b="1">
                <a:solidFill>
                  <a:srgbClr val="2B2B2B"/>
                </a:solidFill>
                <a:latin typeface="Pretendard"/>
              </a:rPr>
              <a:t>8,500,000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60000" y="4620000"/>
            <a:ext cx="18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r>
              <a:rPr sz="1100" b="0">
                <a:solidFill>
                  <a:srgbClr val="2B2B2B"/>
                </a:solidFill>
                <a:latin typeface="Pretendard"/>
              </a:rPr>
              <a:t>도장공사 (천장)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2450000" y="4680000"/>
            <a:ext cx="511363" cy="230000"/>
          </a:xfrm>
          <a:prstGeom prst="round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650000" y="4620000"/>
            <a:ext cx="10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pPr algn="r"/>
            <a:r>
              <a:rPr sz="1100" b="1">
                <a:solidFill>
                  <a:srgbClr val="2B2B2B"/>
                </a:solidFill>
                <a:latin typeface="Pretendard"/>
              </a:rPr>
              <a:t>900,000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60000" y="4980000"/>
            <a:ext cx="18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r>
              <a:rPr sz="1100" b="0">
                <a:solidFill>
                  <a:srgbClr val="2B2B2B"/>
                </a:solidFill>
                <a:latin typeface="Pretendard"/>
              </a:rPr>
              <a:t>전기공사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2450000" y="5040000"/>
            <a:ext cx="2556818" cy="230000"/>
          </a:xfrm>
          <a:prstGeom prst="round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650000" y="4980000"/>
            <a:ext cx="10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pPr algn="r"/>
            <a:r>
              <a:rPr sz="1100" b="1">
                <a:solidFill>
                  <a:srgbClr val="2B2B2B"/>
                </a:solidFill>
                <a:latin typeface="Pretendard"/>
              </a:rPr>
              <a:t>4,500,000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60000" y="5340000"/>
            <a:ext cx="18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r>
              <a:rPr sz="1100" b="0">
                <a:solidFill>
                  <a:srgbClr val="2B2B2B"/>
                </a:solidFill>
                <a:latin typeface="Pretendard"/>
              </a:rPr>
              <a:t>조명공사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2450000" y="5400000"/>
            <a:ext cx="2272727" cy="230000"/>
          </a:xfrm>
          <a:prstGeom prst="round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650000" y="5340000"/>
            <a:ext cx="10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pPr algn="r"/>
            <a:r>
              <a:rPr sz="1100" b="1">
                <a:solidFill>
                  <a:srgbClr val="2B2B2B"/>
                </a:solidFill>
                <a:latin typeface="Pretendard"/>
              </a:rPr>
              <a:t>4,000,000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60000" y="5700000"/>
            <a:ext cx="18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r>
              <a:rPr sz="1100" b="0">
                <a:solidFill>
                  <a:srgbClr val="2B2B2B"/>
                </a:solidFill>
                <a:latin typeface="Pretendard"/>
              </a:rPr>
              <a:t>설비·배관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2450000" y="5760000"/>
            <a:ext cx="1420454" cy="230000"/>
          </a:xfrm>
          <a:prstGeom prst="round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7650000" y="5700000"/>
            <a:ext cx="10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pPr algn="r"/>
            <a:r>
              <a:rPr sz="1100" b="1">
                <a:solidFill>
                  <a:srgbClr val="2B2B2B"/>
                </a:solidFill>
                <a:latin typeface="Pretendard"/>
              </a:rPr>
              <a:t>2,500,000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4800000" y="5550000"/>
            <a:ext cx="3780000" cy="950000"/>
          </a:xfrm>
          <a:prstGeom prst="roundRect">
            <a:avLst/>
          </a:prstGeom>
          <a:solidFill>
            <a:srgbClr val="FAFA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000000" y="5670000"/>
            <a:ext cx="3400000" cy="23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r>
              <a:rPr sz="1000" b="0">
                <a:solidFill>
                  <a:srgbClr val="A8A39C"/>
                </a:solidFill>
                <a:latin typeface="Pretendard"/>
              </a:rPr>
              <a:t>공급가액  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000000" y="5670000"/>
            <a:ext cx="3400000" cy="23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r"/>
            <a:r>
              <a:rPr sz="1000" b="0">
                <a:solidFill>
                  <a:srgbClr val="2B2B2B"/>
                </a:solidFill>
                <a:latin typeface="Pretendard"/>
              </a:rPr>
              <a:t>40,300,000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000000" y="5900000"/>
            <a:ext cx="3400000" cy="23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r>
              <a:rPr sz="1000" b="0">
                <a:solidFill>
                  <a:srgbClr val="A8A39C"/>
                </a:solidFill>
                <a:latin typeface="Pretendard"/>
              </a:rPr>
              <a:t>관리비·잡비(15%)   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000000" y="5900000"/>
            <a:ext cx="3400000" cy="23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r"/>
            <a:r>
              <a:rPr sz="1000" b="0">
                <a:solidFill>
                  <a:srgbClr val="2B2B2B"/>
                </a:solidFill>
                <a:latin typeface="Pretendard"/>
              </a:rPr>
              <a:t>6,045,000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000000" y="6150000"/>
            <a:ext cx="3400000" cy="30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r>
              <a:rPr sz="1200" b="1">
                <a:solidFill>
                  <a:srgbClr val="2B2B2B"/>
                </a:solidFill>
                <a:latin typeface="Pretendard"/>
              </a:rPr>
              <a:t>합계 (VAT별도)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000000" y="6150000"/>
            <a:ext cx="3400000" cy="30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r"/>
            <a:r>
              <a:rPr sz="1500" b="1">
                <a:solidFill>
                  <a:srgbClr val="C9A57B"/>
                </a:solidFill>
                <a:latin typeface="Pretendard"/>
              </a:rPr>
              <a:t>₩46,345,000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60000" y="6250000"/>
            <a:ext cx="8020000" cy="14000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560000" y="6310000"/>
            <a:ext cx="8100000" cy="52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r>
              <a:rPr sz="800" b="0">
                <a:solidFill>
                  <a:srgbClr val="A8A39C"/>
                </a:solidFill>
                <a:latin typeface="Pretendard"/>
              </a:rPr>
              <a:t>강산건축디자인  |  대표 권민재  |  사업자 418-34-01340  |  울산 중구 서동 600, 2F 201  |  010-8089-2411</a:t>
            </a:r>
          </a:p>
          <a:p>
            <a:r>
              <a:rPr sz="800" b="0">
                <a:solidFill>
                  <a:srgbClr val="A8A39C"/>
                </a:solidFill>
                <a:latin typeface="Pretendard"/>
              </a:rPr>
              <a:t>견적 유효기간 7일  ·  결제 계약10%/착수20%/중도60%/잔금10%  ·  입금 농협은행 권민재 302-1782-9115-01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